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rimo"/>
      <p:regular r:id="rId29"/>
      <p:bold r:id="rId30"/>
      <p:italic r:id="rId31"/>
      <p:boldItalic r:id="rId32"/>
    </p:embeddedFont>
    <p:embeddedFont>
      <p:font typeface="Arimo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mo-italic.fntdata"/><Relationship Id="rId30" Type="http://schemas.openxmlformats.org/officeDocument/2006/relationships/font" Target="fonts/Arimo-bold.fntdata"/><Relationship Id="rId11" Type="http://schemas.openxmlformats.org/officeDocument/2006/relationships/slide" Target="slides/slide6.xml"/><Relationship Id="rId33" Type="http://schemas.openxmlformats.org/officeDocument/2006/relationships/font" Target="fonts/ArimoMedium-regular.fntdata"/><Relationship Id="rId10" Type="http://schemas.openxmlformats.org/officeDocument/2006/relationships/slide" Target="slides/slide5.xml"/><Relationship Id="rId32" Type="http://schemas.openxmlformats.org/officeDocument/2006/relationships/font" Target="fonts/Arimo-boldItalic.fntdata"/><Relationship Id="rId13" Type="http://schemas.openxmlformats.org/officeDocument/2006/relationships/slide" Target="slides/slide8.xml"/><Relationship Id="rId35" Type="http://schemas.openxmlformats.org/officeDocument/2006/relationships/font" Target="fonts/ArimoMedium-italic.fntdata"/><Relationship Id="rId12" Type="http://schemas.openxmlformats.org/officeDocument/2006/relationships/slide" Target="slides/slide7.xml"/><Relationship Id="rId34" Type="http://schemas.openxmlformats.org/officeDocument/2006/relationships/font" Target="fonts/ArimoMedium-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rim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38dd0da6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38dd0da6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3c08419e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3c08419e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38dd0da6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38dd0da6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3c08419e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3c08419e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3c08419e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3c08419e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38dd0da6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38dd0da6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7557e4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7557e45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38dd0da6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38dd0da6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38dd0da6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38dd0da6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38dd0da6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38dd0da6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38dd0da6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38dd0da6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38dd0da6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38dd0da6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38dd0da6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38dd0da6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2c64b5558bb17f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2c64b5558bb17f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38dd0da6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38dd0da6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38dd0da6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38dd0da6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38dd0da6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38dd0da6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38dd0da6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38dd0da6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38dd0da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38dd0da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38dd0da6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38dd0da6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8dd0da6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38dd0da6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38dd0da6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38dd0da6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13.jpg"/><Relationship Id="rId7"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14075"/>
            <a:ext cx="8520600" cy="1297200"/>
          </a:xfrm>
          <a:prstGeom prst="rect">
            <a:avLst/>
          </a:prstGeom>
          <a:no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Arimo Medium"/>
                <a:ea typeface="Arimo Medium"/>
                <a:cs typeface="Arimo Medium"/>
                <a:sym typeface="Arimo Medium"/>
              </a:rPr>
              <a:t>VULNERABILITY SCANNING</a:t>
            </a:r>
            <a:endParaRPr>
              <a:solidFill>
                <a:schemeClr val="lt1"/>
              </a:solidFill>
              <a:latin typeface="Arimo Medium"/>
              <a:ea typeface="Arimo Medium"/>
              <a:cs typeface="Arimo Medium"/>
              <a:sym typeface="Arimo Medium"/>
            </a:endParaRPr>
          </a:p>
        </p:txBody>
      </p:sp>
      <p:sp>
        <p:nvSpPr>
          <p:cNvPr id="55" name="Google Shape;55;p13"/>
          <p:cNvSpPr txBox="1"/>
          <p:nvPr>
            <p:ph idx="1" type="subTitle"/>
          </p:nvPr>
        </p:nvSpPr>
        <p:spPr>
          <a:xfrm>
            <a:off x="162450" y="2676500"/>
            <a:ext cx="6263700" cy="64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Project By Cybersecurity Group 6</a:t>
            </a:r>
            <a:endParaRPr>
              <a:solidFill>
                <a:schemeClr val="lt1"/>
              </a:solidFill>
            </a:endParaRPr>
          </a:p>
        </p:txBody>
      </p:sp>
      <p:cxnSp>
        <p:nvCxnSpPr>
          <p:cNvPr id="56" name="Google Shape;56;p13"/>
          <p:cNvCxnSpPr/>
          <p:nvPr/>
        </p:nvCxnSpPr>
        <p:spPr>
          <a:xfrm flipH="1" rot="10800000">
            <a:off x="661000" y="2343525"/>
            <a:ext cx="1840500" cy="19500"/>
          </a:xfrm>
          <a:prstGeom prst="straightConnector1">
            <a:avLst/>
          </a:prstGeom>
          <a:noFill/>
          <a:ln cap="flat" cmpd="sng" w="76200">
            <a:solidFill>
              <a:schemeClr val="lt1"/>
            </a:solidFill>
            <a:prstDash val="solid"/>
            <a:round/>
            <a:headEnd len="med" w="med" type="none"/>
            <a:tailEnd len="med" w="med" type="none"/>
          </a:ln>
        </p:spPr>
      </p:cxnSp>
      <p:sp>
        <p:nvSpPr>
          <p:cNvPr id="57" name="Google Shape;57;p13"/>
          <p:cNvSpPr/>
          <p:nvPr/>
        </p:nvSpPr>
        <p:spPr>
          <a:xfrm>
            <a:off x="643050" y="4313475"/>
            <a:ext cx="6263700" cy="64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1053100" y="4413075"/>
            <a:ext cx="55416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14A75"/>
                </a:solidFill>
                <a:latin typeface="Arimo"/>
                <a:ea typeface="Arimo"/>
                <a:cs typeface="Arimo"/>
                <a:sym typeface="Arimo"/>
              </a:rPr>
              <a:t>Submitted To TED PRIME HUB (3MTT)</a:t>
            </a:r>
            <a:endParaRPr b="1" sz="2200">
              <a:solidFill>
                <a:srgbClr val="014A75"/>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ppt_w</p:attrName>
                                        </p:attrNameLst>
                                      </p:cBhvr>
                                      <p:tavLst>
                                        <p:tav fmla="" tm="0">
                                          <p:val>
                                            <p:strVal val="0"/>
                                          </p:val>
                                        </p:tav>
                                        <p:tav fmla="" tm="100000">
                                          <p:val>
                                            <p:strVal val="#ppt_w"/>
                                          </p:val>
                                        </p:tav>
                                      </p:tavLst>
                                    </p:anim>
                                    <p:anim calcmode="lin" valueType="num">
                                      <p:cBhvr additive="base">
                                        <p:cTn dur="500"/>
                                        <p:tgtEl>
                                          <p:spTgt spid="5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p:tgtEl>
                                          <p:spTgt spid="58"/>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p:tgtEl>
                                          <p:spTgt spid="57"/>
                                        </p:tgtEl>
                                        <p:attrNameLst>
                                          <p:attrName>ppt_w</p:attrName>
                                        </p:attrNameLst>
                                      </p:cBhvr>
                                      <p:tavLst>
                                        <p:tav fmla="" tm="0">
                                          <p:val>
                                            <p:strVal val="0"/>
                                          </p:val>
                                        </p:tav>
                                        <p:tav fmla="" tm="100000">
                                          <p:val>
                                            <p:strVal val="#ppt_w"/>
                                          </p:val>
                                        </p:tav>
                                      </p:tavLst>
                                    </p:anim>
                                    <p:anim calcmode="lin" valueType="num">
                                      <p:cBhvr additive="base">
                                        <p:cTn dur="500"/>
                                        <p:tgtEl>
                                          <p:spTgt spid="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2"/>
          <p:cNvSpPr txBox="1"/>
          <p:nvPr>
            <p:ph type="ctrTitle"/>
          </p:nvPr>
        </p:nvSpPr>
        <p:spPr>
          <a:xfrm>
            <a:off x="1339950" y="338050"/>
            <a:ext cx="6464100" cy="643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solidFill>
                  <a:srgbClr val="014A75"/>
                </a:solidFill>
                <a:latin typeface="Arimo Medium"/>
                <a:ea typeface="Arimo Medium"/>
                <a:cs typeface="Arimo Medium"/>
                <a:sym typeface="Arimo Medium"/>
              </a:rPr>
              <a:t>VULNERABILITIES BY ENDPOINTS</a:t>
            </a:r>
            <a:endParaRPr sz="3200">
              <a:solidFill>
                <a:srgbClr val="014A75"/>
              </a:solidFill>
              <a:latin typeface="Arimo Medium"/>
              <a:ea typeface="Arimo Medium"/>
              <a:cs typeface="Arimo Medium"/>
              <a:sym typeface="Arimo Medium"/>
            </a:endParaRPr>
          </a:p>
        </p:txBody>
      </p:sp>
      <p:sp>
        <p:nvSpPr>
          <p:cNvPr id="143" name="Google Shape;143;p22"/>
          <p:cNvSpPr txBox="1"/>
          <p:nvPr/>
        </p:nvSpPr>
        <p:spPr>
          <a:xfrm>
            <a:off x="1510300" y="4336875"/>
            <a:ext cx="60504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014A75"/>
              </a:solidFill>
              <a:latin typeface="Arimo"/>
              <a:ea typeface="Arimo"/>
              <a:cs typeface="Arimo"/>
              <a:sym typeface="Arimo"/>
            </a:endParaRPr>
          </a:p>
        </p:txBody>
      </p:sp>
      <p:sp>
        <p:nvSpPr>
          <p:cNvPr id="144" name="Google Shape;144;p22"/>
          <p:cNvSpPr txBox="1"/>
          <p:nvPr/>
        </p:nvSpPr>
        <p:spPr>
          <a:xfrm>
            <a:off x="3433650" y="1238775"/>
            <a:ext cx="26460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4A75"/>
                </a:solidFill>
                <a:highlight>
                  <a:srgbClr val="FFFFFF"/>
                </a:highlight>
              </a:rPr>
              <a:t>::1 (3mtt.local)</a:t>
            </a:r>
            <a:endParaRPr b="1" sz="1500">
              <a:solidFill>
                <a:srgbClr val="014A75"/>
              </a:solidFill>
            </a:endParaRPr>
          </a:p>
        </p:txBody>
      </p:sp>
      <p:pic>
        <p:nvPicPr>
          <p:cNvPr id="145" name="Google Shape;145;p22"/>
          <p:cNvPicPr preferRelativeResize="0"/>
          <p:nvPr/>
        </p:nvPicPr>
        <p:blipFill rotWithShape="1">
          <a:blip r:embed="rId4">
            <a:alphaModFix/>
          </a:blip>
          <a:srcRect b="0" l="0" r="0" t="8784"/>
          <a:stretch/>
        </p:blipFill>
        <p:spPr>
          <a:xfrm>
            <a:off x="1324150" y="1627375"/>
            <a:ext cx="6464049" cy="3144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ppt_w</p:attrName>
                                        </p:attrNameLst>
                                      </p:cBhvr>
                                      <p:tavLst>
                                        <p:tav fmla="" tm="0">
                                          <p:val>
                                            <p:strVal val="0"/>
                                          </p:val>
                                        </p:tav>
                                        <p:tav fmla="" tm="100000">
                                          <p:val>
                                            <p:strVal val="#ppt_w"/>
                                          </p:val>
                                        </p:tav>
                                      </p:tavLst>
                                    </p:anim>
                                    <p:anim calcmode="lin" valueType="num">
                                      <p:cBhvr additive="base">
                                        <p:cTn dur="500"/>
                                        <p:tgtEl>
                                          <p:spTgt spid="1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ppt_w</p:attrName>
                                        </p:attrNameLst>
                                      </p:cBhvr>
                                      <p:tavLst>
                                        <p:tav fmla="" tm="0">
                                          <p:val>
                                            <p:strVal val="0"/>
                                          </p:val>
                                        </p:tav>
                                        <p:tav fmla="" tm="100000">
                                          <p:val>
                                            <p:strVal val="#ppt_w"/>
                                          </p:val>
                                        </p:tav>
                                      </p:tavLst>
                                    </p:anim>
                                    <p:anim calcmode="lin" valueType="num">
                                      <p:cBhvr additive="base">
                                        <p:cTn dur="500"/>
                                        <p:tgtEl>
                                          <p:spTgt spid="1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ctrTitle"/>
          </p:nvPr>
        </p:nvSpPr>
        <p:spPr>
          <a:xfrm>
            <a:off x="276100" y="1878450"/>
            <a:ext cx="4710300" cy="13866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en" sz="3500">
                <a:solidFill>
                  <a:srgbClr val="014A75"/>
                </a:solidFill>
                <a:latin typeface="Georgia"/>
                <a:ea typeface="Georgia"/>
                <a:cs typeface="Georgia"/>
                <a:sym typeface="Georgia"/>
              </a:rPr>
              <a:t>VULNERABILITIES ANALYSIS</a:t>
            </a:r>
            <a:endParaRPr sz="3500">
              <a:solidFill>
                <a:srgbClr val="014A75"/>
              </a:solidFill>
              <a:latin typeface="Georgia"/>
              <a:ea typeface="Georgia"/>
              <a:cs typeface="Georgia"/>
              <a:sym typeface="Georgia"/>
            </a:endParaRPr>
          </a:p>
        </p:txBody>
      </p:sp>
      <p:pic>
        <p:nvPicPr>
          <p:cNvPr id="151" name="Google Shape;151;p23"/>
          <p:cNvPicPr preferRelativeResize="0"/>
          <p:nvPr/>
        </p:nvPicPr>
        <p:blipFill>
          <a:blip r:embed="rId3">
            <a:alphaModFix/>
          </a:blip>
          <a:stretch>
            <a:fillRect/>
          </a:stretch>
        </p:blipFill>
        <p:spPr>
          <a:xfrm>
            <a:off x="5096925" y="610712"/>
            <a:ext cx="3922075" cy="392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ppt_w</p:attrName>
                                        </p:attrNameLst>
                                      </p:cBhvr>
                                      <p:tavLst>
                                        <p:tav fmla="" tm="0">
                                          <p:val>
                                            <p:strVal val="0"/>
                                          </p:val>
                                        </p:tav>
                                        <p:tav fmla="" tm="100000">
                                          <p:val>
                                            <p:strVal val="#ppt_w"/>
                                          </p:val>
                                        </p:tav>
                                      </p:tavLst>
                                    </p:anim>
                                    <p:anim calcmode="lin" valueType="num">
                                      <p:cBhvr additive="base">
                                        <p:cTn dur="500"/>
                                        <p:tgtEl>
                                          <p:spTgt spid="1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ppt_w</p:attrName>
                                        </p:attrNameLst>
                                      </p:cBhvr>
                                      <p:tavLst>
                                        <p:tav fmla="" tm="0">
                                          <p:val>
                                            <p:strVal val="0"/>
                                          </p:val>
                                        </p:tav>
                                        <p:tav fmla="" tm="100000">
                                          <p:val>
                                            <p:strVal val="#ppt_w"/>
                                          </p:val>
                                        </p:tav>
                                      </p:tavLst>
                                    </p:anim>
                                    <p:anim calcmode="lin" valueType="num">
                                      <p:cBhvr additive="base">
                                        <p:cTn dur="500"/>
                                        <p:tgtEl>
                                          <p:spTgt spid="1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4"/>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4"/>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 name="Google Shape;158;p24"/>
          <p:cNvPicPr preferRelativeResize="0"/>
          <p:nvPr/>
        </p:nvPicPr>
        <p:blipFill rotWithShape="1">
          <a:blip r:embed="rId4">
            <a:alphaModFix/>
          </a:blip>
          <a:srcRect b="0" l="7475" r="0" t="5177"/>
          <a:stretch/>
        </p:blipFill>
        <p:spPr>
          <a:xfrm>
            <a:off x="78750" y="1209975"/>
            <a:ext cx="4977733" cy="3561900"/>
          </a:xfrm>
          <a:prstGeom prst="rect">
            <a:avLst/>
          </a:prstGeom>
          <a:noFill/>
          <a:ln>
            <a:noFill/>
          </a:ln>
        </p:spPr>
      </p:pic>
      <p:pic>
        <p:nvPicPr>
          <p:cNvPr id="159" name="Google Shape;159;p24"/>
          <p:cNvPicPr preferRelativeResize="0"/>
          <p:nvPr/>
        </p:nvPicPr>
        <p:blipFill>
          <a:blip r:embed="rId5">
            <a:alphaModFix/>
          </a:blip>
          <a:stretch>
            <a:fillRect/>
          </a:stretch>
        </p:blipFill>
        <p:spPr>
          <a:xfrm>
            <a:off x="5342550" y="2380000"/>
            <a:ext cx="3801450" cy="2152625"/>
          </a:xfrm>
          <a:prstGeom prst="rect">
            <a:avLst/>
          </a:prstGeom>
          <a:solidFill>
            <a:schemeClr val="lt1"/>
          </a:solidFill>
          <a:ln>
            <a:noFill/>
          </a:ln>
        </p:spPr>
      </p:pic>
      <p:cxnSp>
        <p:nvCxnSpPr>
          <p:cNvPr id="160" name="Google Shape;160;p24"/>
          <p:cNvCxnSpPr/>
          <p:nvPr/>
        </p:nvCxnSpPr>
        <p:spPr>
          <a:xfrm>
            <a:off x="4036875" y="2149800"/>
            <a:ext cx="1633500" cy="768000"/>
          </a:xfrm>
          <a:prstGeom prst="curvedConnector3">
            <a:avLst>
              <a:gd fmla="val 50000" name="adj1"/>
            </a:avLst>
          </a:prstGeom>
          <a:noFill/>
          <a:ln cap="flat" cmpd="sng" w="19050">
            <a:solidFill>
              <a:srgbClr val="E6251D"/>
            </a:solidFill>
            <a:prstDash val="solid"/>
            <a:round/>
            <a:headEnd len="med" w="med" type="none"/>
            <a:tailEnd len="med" w="med" type="none"/>
          </a:ln>
        </p:spPr>
      </p:cxnSp>
      <p:cxnSp>
        <p:nvCxnSpPr>
          <p:cNvPr id="161" name="Google Shape;161;p24"/>
          <p:cNvCxnSpPr/>
          <p:nvPr/>
        </p:nvCxnSpPr>
        <p:spPr>
          <a:xfrm>
            <a:off x="3708400" y="2241600"/>
            <a:ext cx="1915500" cy="643500"/>
          </a:xfrm>
          <a:prstGeom prst="curvedConnector3">
            <a:avLst>
              <a:gd fmla="val 56356" name="adj1"/>
            </a:avLst>
          </a:prstGeom>
          <a:noFill/>
          <a:ln cap="flat" cmpd="sng" w="19050">
            <a:solidFill>
              <a:srgbClr val="E5251D"/>
            </a:solidFill>
            <a:prstDash val="solid"/>
            <a:round/>
            <a:headEnd len="med" w="med" type="none"/>
            <a:tailEnd len="med" w="med" type="none"/>
          </a:ln>
        </p:spPr>
      </p:cxnSp>
      <p:sp>
        <p:nvSpPr>
          <p:cNvPr id="162" name="Google Shape;162;p24"/>
          <p:cNvSpPr txBox="1"/>
          <p:nvPr>
            <p:ph type="ctrTitle"/>
          </p:nvPr>
        </p:nvSpPr>
        <p:spPr>
          <a:xfrm>
            <a:off x="1696950" y="275475"/>
            <a:ext cx="57501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600">
                <a:solidFill>
                  <a:srgbClr val="014A75"/>
                </a:solidFill>
                <a:latin typeface="Arimo Medium"/>
                <a:ea typeface="Arimo Medium"/>
                <a:cs typeface="Arimo Medium"/>
                <a:sym typeface="Arimo Medium"/>
              </a:rPr>
              <a:t>SSL Certificate Cannot Be Trusted</a:t>
            </a:r>
            <a:endParaRPr sz="2600">
              <a:solidFill>
                <a:srgbClr val="014A75"/>
              </a:solidFill>
              <a:latin typeface="Arimo Medium"/>
              <a:ea typeface="Arimo Medium"/>
              <a:cs typeface="Arimo Medium"/>
              <a:sym typeface="Arimo Medium"/>
            </a:endParaRPr>
          </a:p>
        </p:txBody>
      </p:sp>
      <p:cxnSp>
        <p:nvCxnSpPr>
          <p:cNvPr id="163" name="Google Shape;163;p24"/>
          <p:cNvCxnSpPr/>
          <p:nvPr/>
        </p:nvCxnSpPr>
        <p:spPr>
          <a:xfrm>
            <a:off x="4205825" y="2535700"/>
            <a:ext cx="1386300" cy="370500"/>
          </a:xfrm>
          <a:prstGeom prst="curvedConnector3">
            <a:avLst>
              <a:gd fmla="val 50000" name="adj1"/>
            </a:avLst>
          </a:prstGeom>
          <a:noFill/>
          <a:ln cap="flat" cmpd="sng" w="19050">
            <a:solidFill>
              <a:srgbClr val="EC2218"/>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5"/>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5"/>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5"/>
          <p:cNvSpPr txBox="1"/>
          <p:nvPr>
            <p:ph type="ctrTitle"/>
          </p:nvPr>
        </p:nvSpPr>
        <p:spPr>
          <a:xfrm>
            <a:off x="2500500" y="275475"/>
            <a:ext cx="41430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600">
                <a:solidFill>
                  <a:srgbClr val="014A75"/>
                </a:solidFill>
                <a:latin typeface="Arimo Medium"/>
                <a:ea typeface="Arimo Medium"/>
                <a:cs typeface="Arimo Medium"/>
                <a:sym typeface="Arimo Medium"/>
              </a:rPr>
              <a:t>SMB Signing not required</a:t>
            </a:r>
            <a:endParaRPr sz="2600">
              <a:solidFill>
                <a:srgbClr val="014A75"/>
              </a:solidFill>
              <a:latin typeface="Arimo Medium"/>
              <a:ea typeface="Arimo Medium"/>
              <a:cs typeface="Arimo Medium"/>
              <a:sym typeface="Arimo Medium"/>
            </a:endParaRPr>
          </a:p>
        </p:txBody>
      </p:sp>
      <p:pic>
        <p:nvPicPr>
          <p:cNvPr id="171" name="Google Shape;171;p25"/>
          <p:cNvPicPr preferRelativeResize="0"/>
          <p:nvPr/>
        </p:nvPicPr>
        <p:blipFill rotWithShape="1">
          <a:blip r:embed="rId4">
            <a:alphaModFix/>
          </a:blip>
          <a:srcRect b="0" l="7475" r="0" t="5177"/>
          <a:stretch/>
        </p:blipFill>
        <p:spPr>
          <a:xfrm>
            <a:off x="78750" y="1209975"/>
            <a:ext cx="4977733" cy="3561900"/>
          </a:xfrm>
          <a:prstGeom prst="rect">
            <a:avLst/>
          </a:prstGeom>
          <a:noFill/>
          <a:ln>
            <a:noFill/>
          </a:ln>
        </p:spPr>
      </p:pic>
      <p:pic>
        <p:nvPicPr>
          <p:cNvPr id="172" name="Google Shape;172;p25"/>
          <p:cNvPicPr preferRelativeResize="0"/>
          <p:nvPr/>
        </p:nvPicPr>
        <p:blipFill>
          <a:blip r:embed="rId5">
            <a:alphaModFix/>
          </a:blip>
          <a:stretch>
            <a:fillRect/>
          </a:stretch>
        </p:blipFill>
        <p:spPr>
          <a:xfrm>
            <a:off x="5571125" y="1209975"/>
            <a:ext cx="3505875" cy="3505875"/>
          </a:xfrm>
          <a:prstGeom prst="rect">
            <a:avLst/>
          </a:prstGeom>
          <a:solidFill>
            <a:schemeClr val="lt1"/>
          </a:solidFill>
          <a:ln>
            <a:noFill/>
          </a:ln>
        </p:spPr>
      </p:pic>
      <p:cxnSp>
        <p:nvCxnSpPr>
          <p:cNvPr id="173" name="Google Shape;173;p25"/>
          <p:cNvCxnSpPr/>
          <p:nvPr/>
        </p:nvCxnSpPr>
        <p:spPr>
          <a:xfrm>
            <a:off x="3634325" y="2378225"/>
            <a:ext cx="2762400" cy="687900"/>
          </a:xfrm>
          <a:prstGeom prst="curvedConnector3">
            <a:avLst>
              <a:gd fmla="val 50000" name="adj1"/>
            </a:avLst>
          </a:prstGeom>
          <a:noFill/>
          <a:ln cap="flat" cmpd="sng" w="28575">
            <a:solidFill>
              <a:srgbClr val="FA6450"/>
            </a:solidFill>
            <a:prstDash val="dash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6"/>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6"/>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txBox="1"/>
          <p:nvPr>
            <p:ph type="ctrTitle"/>
          </p:nvPr>
        </p:nvSpPr>
        <p:spPr>
          <a:xfrm>
            <a:off x="1009650" y="275475"/>
            <a:ext cx="65982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600">
                <a:solidFill>
                  <a:srgbClr val="014A75"/>
                </a:solidFill>
                <a:latin typeface="Arimo Medium"/>
                <a:ea typeface="Arimo Medium"/>
                <a:cs typeface="Arimo Medium"/>
                <a:sym typeface="Arimo Medium"/>
              </a:rPr>
              <a:t>SMTP Server Non-standard Port Detection </a:t>
            </a:r>
            <a:endParaRPr sz="2600">
              <a:solidFill>
                <a:srgbClr val="014A75"/>
              </a:solidFill>
              <a:latin typeface="Arimo Medium"/>
              <a:ea typeface="Arimo Medium"/>
              <a:cs typeface="Arimo Medium"/>
              <a:sym typeface="Arimo Medium"/>
            </a:endParaRPr>
          </a:p>
        </p:txBody>
      </p:sp>
      <p:pic>
        <p:nvPicPr>
          <p:cNvPr id="181" name="Google Shape;181;p26"/>
          <p:cNvPicPr preferRelativeResize="0"/>
          <p:nvPr/>
        </p:nvPicPr>
        <p:blipFill rotWithShape="1">
          <a:blip r:embed="rId4">
            <a:alphaModFix/>
          </a:blip>
          <a:srcRect b="0" l="7475" r="0" t="5177"/>
          <a:stretch/>
        </p:blipFill>
        <p:spPr>
          <a:xfrm>
            <a:off x="78750" y="1209975"/>
            <a:ext cx="4977733" cy="3561900"/>
          </a:xfrm>
          <a:prstGeom prst="rect">
            <a:avLst/>
          </a:prstGeom>
          <a:noFill/>
          <a:ln>
            <a:noFill/>
          </a:ln>
        </p:spPr>
      </p:pic>
      <p:pic>
        <p:nvPicPr>
          <p:cNvPr id="182" name="Google Shape;182;p26"/>
          <p:cNvPicPr preferRelativeResize="0"/>
          <p:nvPr/>
        </p:nvPicPr>
        <p:blipFill>
          <a:blip r:embed="rId5">
            <a:alphaModFix/>
          </a:blip>
          <a:stretch>
            <a:fillRect/>
          </a:stretch>
        </p:blipFill>
        <p:spPr>
          <a:xfrm>
            <a:off x="5312000" y="1209975"/>
            <a:ext cx="3956326" cy="3561899"/>
          </a:xfrm>
          <a:prstGeom prst="rect">
            <a:avLst/>
          </a:prstGeom>
          <a:noFill/>
          <a:ln>
            <a:noFill/>
          </a:ln>
        </p:spPr>
      </p:pic>
      <p:cxnSp>
        <p:nvCxnSpPr>
          <p:cNvPr id="183" name="Google Shape;183;p26"/>
          <p:cNvCxnSpPr/>
          <p:nvPr/>
        </p:nvCxnSpPr>
        <p:spPr>
          <a:xfrm>
            <a:off x="4438650" y="2643775"/>
            <a:ext cx="1958100" cy="422400"/>
          </a:xfrm>
          <a:prstGeom prst="curvedConnector3">
            <a:avLst>
              <a:gd fmla="val 50000" name="adj1"/>
            </a:avLst>
          </a:prstGeom>
          <a:noFill/>
          <a:ln cap="flat" cmpd="sng" w="28575">
            <a:solidFill>
              <a:srgbClr val="014D85"/>
            </a:solidFill>
            <a:prstDash val="dash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7"/>
          <p:cNvSpPr/>
          <p:nvPr/>
        </p:nvSpPr>
        <p:spPr>
          <a:xfrm>
            <a:off x="-55500"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7"/>
          <p:cNvSpPr/>
          <p:nvPr/>
        </p:nvSpPr>
        <p:spPr>
          <a:xfrm>
            <a:off x="15825"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7"/>
          <p:cNvSpPr txBox="1"/>
          <p:nvPr>
            <p:ph type="ctrTitle"/>
          </p:nvPr>
        </p:nvSpPr>
        <p:spPr>
          <a:xfrm>
            <a:off x="2382375" y="275475"/>
            <a:ext cx="40344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1" lang="en" sz="2850">
                <a:solidFill>
                  <a:srgbClr val="014A75"/>
                </a:solidFill>
                <a:latin typeface="Arimo"/>
                <a:ea typeface="Arimo"/>
                <a:cs typeface="Arimo"/>
                <a:sym typeface="Arimo"/>
              </a:rPr>
              <a:t>RECOMMENDATIONS</a:t>
            </a:r>
            <a:endParaRPr b="1" sz="2850">
              <a:solidFill>
                <a:srgbClr val="014A75"/>
              </a:solidFill>
              <a:latin typeface="Arimo"/>
              <a:ea typeface="Arimo"/>
              <a:cs typeface="Arimo"/>
              <a:sym typeface="Arimo"/>
            </a:endParaRPr>
          </a:p>
        </p:txBody>
      </p:sp>
      <p:pic>
        <p:nvPicPr>
          <p:cNvPr id="191" name="Google Shape;191;p27"/>
          <p:cNvPicPr preferRelativeResize="0"/>
          <p:nvPr/>
        </p:nvPicPr>
        <p:blipFill>
          <a:blip r:embed="rId4">
            <a:alphaModFix amt="14000"/>
          </a:blip>
          <a:stretch>
            <a:fillRect/>
          </a:stretch>
        </p:blipFill>
        <p:spPr>
          <a:xfrm>
            <a:off x="2519975" y="1254413"/>
            <a:ext cx="3473025" cy="3473025"/>
          </a:xfrm>
          <a:prstGeom prst="rect">
            <a:avLst/>
          </a:prstGeom>
          <a:solidFill>
            <a:schemeClr val="lt1"/>
          </a:solidFill>
          <a:ln>
            <a:noFill/>
          </a:ln>
        </p:spPr>
      </p:pic>
      <p:sp>
        <p:nvSpPr>
          <p:cNvPr id="192" name="Google Shape;192;p27"/>
          <p:cNvSpPr txBox="1"/>
          <p:nvPr/>
        </p:nvSpPr>
        <p:spPr>
          <a:xfrm>
            <a:off x="347700" y="1390375"/>
            <a:ext cx="8683200" cy="18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highlight>
                  <a:srgbClr val="FFFFFF"/>
                </a:highlight>
                <a:latin typeface="Arimo"/>
                <a:ea typeface="Arimo"/>
                <a:cs typeface="Arimo"/>
                <a:sym typeface="Arimo"/>
              </a:rPr>
              <a:t>SSL Certificates:</a:t>
            </a:r>
            <a:r>
              <a:rPr lang="en" sz="1500">
                <a:solidFill>
                  <a:schemeClr val="dk1"/>
                </a:solidFill>
                <a:highlight>
                  <a:srgbClr val="FFFFFF"/>
                </a:highlight>
                <a:latin typeface="Arimo"/>
                <a:ea typeface="Arimo"/>
                <a:cs typeface="Arimo"/>
                <a:sym typeface="Arimo"/>
              </a:rPr>
              <a:t> Replace untrusted or self-signed certificates with those issued by a reputable CA. </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b="1" lang="en" sz="1500">
                <a:solidFill>
                  <a:schemeClr val="dk1"/>
                </a:solidFill>
                <a:highlight>
                  <a:srgbClr val="FFFFFF"/>
                </a:highlight>
                <a:latin typeface="Arimo"/>
                <a:ea typeface="Arimo"/>
                <a:cs typeface="Arimo"/>
                <a:sym typeface="Arimo"/>
              </a:rPr>
              <a:t>SMB: </a:t>
            </a:r>
            <a:r>
              <a:rPr lang="en" sz="1500">
                <a:solidFill>
                  <a:schemeClr val="dk1"/>
                </a:solidFill>
                <a:highlight>
                  <a:srgbClr val="FFFFFF"/>
                </a:highlight>
                <a:latin typeface="Arimo"/>
                <a:ea typeface="Arimo"/>
                <a:cs typeface="Arimo"/>
                <a:sym typeface="Arimo"/>
              </a:rPr>
              <a:t>Signing is not required on the remote SMB server..</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b="1" lang="en" sz="1500">
                <a:solidFill>
                  <a:schemeClr val="dk1"/>
                </a:solidFill>
                <a:highlight>
                  <a:srgbClr val="FFFFFF"/>
                </a:highlight>
                <a:latin typeface="Arimo"/>
                <a:ea typeface="Arimo"/>
                <a:cs typeface="Arimo"/>
                <a:sym typeface="Arimo"/>
              </a:rPr>
              <a:t>SMTP Configuration:</a:t>
            </a:r>
            <a:r>
              <a:rPr lang="en" sz="1500">
                <a:solidFill>
                  <a:schemeClr val="dk1"/>
                </a:solidFill>
                <a:highlight>
                  <a:srgbClr val="FFFFFF"/>
                </a:highlight>
                <a:latin typeface="Arimo"/>
                <a:ea typeface="Arimo"/>
                <a:cs typeface="Arimo"/>
                <a:sym typeface="Arimo"/>
              </a:rPr>
              <a:t> Standardize SMTP server ports to enhance detection and monitoring.</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Arimo"/>
              <a:ea typeface="Arimo"/>
              <a:cs typeface="Arimo"/>
              <a:sym typeface="Arimo"/>
            </a:endParaRPr>
          </a:p>
          <a:p>
            <a:pPr indent="0" lvl="0" marL="0" rtl="0" algn="l">
              <a:spcBef>
                <a:spcPts val="0"/>
              </a:spcBef>
              <a:spcAft>
                <a:spcPts val="0"/>
              </a:spcAft>
              <a:buNone/>
            </a:pPr>
            <a:r>
              <a:t/>
            </a:r>
            <a:endParaRPr sz="1500">
              <a:solidFill>
                <a:schemeClr val="dk1"/>
              </a:solidFill>
              <a:highlight>
                <a:srgbClr val="FFFFFF"/>
              </a:highlight>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500"/>
                                        <p:tgtEl>
                                          <p:spTgt spid="191"/>
                                        </p:tgtEl>
                                        <p:attrNameLst>
                                          <p:attrName>ppt_w</p:attrName>
                                        </p:attrNameLst>
                                      </p:cBhvr>
                                      <p:tavLst>
                                        <p:tav fmla="" tm="0">
                                          <p:val>
                                            <p:strVal val="0"/>
                                          </p:val>
                                        </p:tav>
                                        <p:tav fmla="" tm="100000">
                                          <p:val>
                                            <p:strVal val="#ppt_w"/>
                                          </p:val>
                                        </p:tav>
                                      </p:tavLst>
                                    </p:anim>
                                    <p:anim calcmode="lin" valueType="num">
                                      <p:cBhvr additive="base">
                                        <p:cTn dur="500"/>
                                        <p:tgtEl>
                                          <p:spTgt spid="1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8"/>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8"/>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8"/>
          <p:cNvSpPr txBox="1"/>
          <p:nvPr>
            <p:ph type="ctrTitle"/>
          </p:nvPr>
        </p:nvSpPr>
        <p:spPr>
          <a:xfrm>
            <a:off x="2344125" y="275475"/>
            <a:ext cx="44241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REMEDIATED RESULT</a:t>
            </a:r>
            <a:endParaRPr sz="2850">
              <a:solidFill>
                <a:srgbClr val="014A75"/>
              </a:solidFill>
              <a:latin typeface="Arimo Medium"/>
              <a:ea typeface="Arimo Medium"/>
              <a:cs typeface="Arimo Medium"/>
              <a:sym typeface="Arimo Medium"/>
            </a:endParaRPr>
          </a:p>
        </p:txBody>
      </p:sp>
      <p:pic>
        <p:nvPicPr>
          <p:cNvPr id="200" name="Google Shape;200;p28"/>
          <p:cNvPicPr preferRelativeResize="0"/>
          <p:nvPr/>
        </p:nvPicPr>
        <p:blipFill>
          <a:blip r:embed="rId4">
            <a:alphaModFix/>
          </a:blip>
          <a:stretch>
            <a:fillRect/>
          </a:stretch>
        </p:blipFill>
        <p:spPr>
          <a:xfrm>
            <a:off x="1604275" y="1286175"/>
            <a:ext cx="5553649" cy="3273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9"/>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9"/>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9"/>
          <p:cNvSpPr txBox="1"/>
          <p:nvPr>
            <p:ph type="ctrTitle"/>
          </p:nvPr>
        </p:nvSpPr>
        <p:spPr>
          <a:xfrm>
            <a:off x="3136950" y="275475"/>
            <a:ext cx="28701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CONCLUSION</a:t>
            </a:r>
            <a:endParaRPr sz="2850">
              <a:solidFill>
                <a:srgbClr val="014A75"/>
              </a:solidFill>
              <a:latin typeface="Arimo Medium"/>
              <a:ea typeface="Arimo Medium"/>
              <a:cs typeface="Arimo Medium"/>
              <a:sym typeface="Arimo Medium"/>
            </a:endParaRPr>
          </a:p>
        </p:txBody>
      </p:sp>
      <p:sp>
        <p:nvSpPr>
          <p:cNvPr id="208" name="Google Shape;208;p29"/>
          <p:cNvSpPr txBox="1"/>
          <p:nvPr/>
        </p:nvSpPr>
        <p:spPr>
          <a:xfrm>
            <a:off x="315375" y="2159475"/>
            <a:ext cx="8175300" cy="16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2100"/>
              </a:spcAft>
              <a:buNone/>
            </a:pPr>
            <a:r>
              <a:rPr lang="en" sz="1700">
                <a:solidFill>
                  <a:srgbClr val="001D35"/>
                </a:solidFill>
                <a:highlight>
                  <a:srgbClr val="FFFFFF"/>
                </a:highlight>
                <a:latin typeface="Georgia"/>
                <a:ea typeface="Georgia"/>
                <a:cs typeface="Georgia"/>
                <a:sym typeface="Georgia"/>
              </a:rPr>
              <a:t>Through these remediation efforts, we have significantly improved the security posture on Endpoint 192.168.1.129, aligning with best practices to protect data integrity and secure communications. These measures ensure compliance and reduce vulnerability exposure across our network.</a:t>
            </a:r>
            <a:endParaRPr sz="2000">
              <a:solidFill>
                <a:schemeClr val="dk2"/>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0"/>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0"/>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0"/>
          <p:cNvSpPr txBox="1"/>
          <p:nvPr>
            <p:ph type="ctrTitle"/>
          </p:nvPr>
        </p:nvSpPr>
        <p:spPr>
          <a:xfrm>
            <a:off x="3449100" y="275475"/>
            <a:ext cx="22458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GLOSSARY</a:t>
            </a:r>
            <a:endParaRPr sz="2850">
              <a:solidFill>
                <a:srgbClr val="014A75"/>
              </a:solidFill>
              <a:latin typeface="Arimo Medium"/>
              <a:ea typeface="Arimo Medium"/>
              <a:cs typeface="Arimo Medium"/>
              <a:sym typeface="Arimo Medium"/>
            </a:endParaRPr>
          </a:p>
        </p:txBody>
      </p:sp>
      <p:sp>
        <p:nvSpPr>
          <p:cNvPr id="216" name="Google Shape;216;p30"/>
          <p:cNvSpPr txBox="1"/>
          <p:nvPr/>
        </p:nvSpPr>
        <p:spPr>
          <a:xfrm>
            <a:off x="251625" y="1160850"/>
            <a:ext cx="8739900" cy="3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Arimo"/>
                <a:ea typeface="Arimo"/>
                <a:cs typeface="Arimo"/>
                <a:sym typeface="Arimo"/>
              </a:rPr>
              <a:t>CA (Certificate Authority)</a:t>
            </a:r>
            <a:r>
              <a:rPr lang="en" sz="1500">
                <a:solidFill>
                  <a:schemeClr val="dk1"/>
                </a:solidFill>
                <a:latin typeface="Arimo"/>
                <a:ea typeface="Arimo"/>
                <a:cs typeface="Arimo"/>
                <a:sym typeface="Arimo"/>
              </a:rPr>
              <a:t>: A trusted entity that issues digital certificates, which verify the identity of organizations or individuals and enable encrypted communication.</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CPE (Common Platform Enumeration)</a:t>
            </a:r>
            <a:r>
              <a:rPr lang="en" sz="1500">
                <a:solidFill>
                  <a:schemeClr val="dk1"/>
                </a:solidFill>
                <a:latin typeface="Arimo"/>
                <a:ea typeface="Arimo"/>
                <a:cs typeface="Arimo"/>
                <a:sym typeface="Arimo"/>
              </a:rPr>
              <a:t>: A standardized method for naming information technology systems, software, and hardware to support vulnerability management.</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CVSS (Common Vulnerability Scoring System)</a:t>
            </a:r>
            <a:r>
              <a:rPr lang="en" sz="1500">
                <a:solidFill>
                  <a:schemeClr val="dk1"/>
                </a:solidFill>
                <a:latin typeface="Arimo"/>
                <a:ea typeface="Arimo"/>
                <a:cs typeface="Arimo"/>
                <a:sym typeface="Arimo"/>
              </a:rPr>
              <a:t>: A standardized system for rating the severity of security vulnerabilities, allowing for prioritization of threat mitigation.</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Cybersecurity</a:t>
            </a:r>
            <a:r>
              <a:rPr lang="en" sz="1500">
                <a:solidFill>
                  <a:schemeClr val="dk1"/>
                </a:solidFill>
                <a:latin typeface="Arimo"/>
                <a:ea typeface="Arimo"/>
                <a:cs typeface="Arimo"/>
                <a:sym typeface="Arimo"/>
              </a:rPr>
              <a:t>: The practice of protecting systems, networks, and data from digital attacks, theft, and damage.</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Data Integrity</a:t>
            </a:r>
            <a:r>
              <a:rPr lang="en" sz="1500">
                <a:solidFill>
                  <a:schemeClr val="dk1"/>
                </a:solidFill>
                <a:latin typeface="Arimo"/>
                <a:ea typeface="Arimo"/>
                <a:cs typeface="Arimo"/>
                <a:sym typeface="Arimo"/>
              </a:rPr>
              <a:t>: The accuracy, consistency, and reliability of data throughout its lifecycle, ensuring it is protected from unauthorized alteration.</a:t>
            </a:r>
            <a:endParaRPr sz="1500">
              <a:solidFill>
                <a:schemeClr val="dk1"/>
              </a:solidFill>
              <a:latin typeface="Arimo"/>
              <a:ea typeface="Arimo"/>
              <a:cs typeface="Arimo"/>
              <a:sym typeface="Arimo"/>
            </a:endParaRPr>
          </a:p>
          <a:p>
            <a:pPr indent="0" lvl="0" marL="0" rtl="0" algn="l">
              <a:spcBef>
                <a:spcPts val="1000"/>
              </a:spcBef>
              <a:spcAft>
                <a:spcPts val="1000"/>
              </a:spcAft>
              <a:buClr>
                <a:schemeClr val="dk1"/>
              </a:buClr>
              <a:buSzPts val="1100"/>
              <a:buFont typeface="Arial"/>
              <a:buNone/>
            </a:pPr>
            <a:r>
              <a:rPr b="1" lang="en" sz="1500">
                <a:solidFill>
                  <a:schemeClr val="dk1"/>
                </a:solidFill>
                <a:latin typeface="Arimo"/>
                <a:ea typeface="Arimo"/>
                <a:cs typeface="Arimo"/>
                <a:sym typeface="Arimo"/>
              </a:rPr>
              <a:t>Encryption</a:t>
            </a:r>
            <a:r>
              <a:rPr lang="en" sz="1500">
                <a:solidFill>
                  <a:schemeClr val="dk1"/>
                </a:solidFill>
                <a:latin typeface="Arimo"/>
                <a:ea typeface="Arimo"/>
                <a:cs typeface="Arimo"/>
                <a:sym typeface="Arimo"/>
              </a:rPr>
              <a:t>: The process of converting data into a coded form to prevent unauthorized access during transmission or storage.</a:t>
            </a:r>
            <a:endParaRPr sz="1800">
              <a:solidFill>
                <a:schemeClr val="dk2"/>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1"/>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1"/>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1"/>
          <p:cNvSpPr txBox="1"/>
          <p:nvPr>
            <p:ph type="ctrTitle"/>
          </p:nvPr>
        </p:nvSpPr>
        <p:spPr>
          <a:xfrm>
            <a:off x="3459750" y="275475"/>
            <a:ext cx="22245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GLOSSARY</a:t>
            </a:r>
            <a:endParaRPr sz="2850">
              <a:solidFill>
                <a:srgbClr val="014A75"/>
              </a:solidFill>
              <a:latin typeface="Arimo Medium"/>
              <a:ea typeface="Arimo Medium"/>
              <a:cs typeface="Arimo Medium"/>
              <a:sym typeface="Arimo Medium"/>
            </a:endParaRPr>
          </a:p>
        </p:txBody>
      </p:sp>
      <p:sp>
        <p:nvSpPr>
          <p:cNvPr id="224" name="Google Shape;224;p31"/>
          <p:cNvSpPr txBox="1"/>
          <p:nvPr/>
        </p:nvSpPr>
        <p:spPr>
          <a:xfrm>
            <a:off x="404025" y="1335475"/>
            <a:ext cx="8175300" cy="3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rimo"/>
                <a:ea typeface="Arimo"/>
                <a:cs typeface="Arimo"/>
                <a:sym typeface="Arimo"/>
              </a:rPr>
              <a:t>HIPAA (Health Insurance Portability and Accountability Act)</a:t>
            </a:r>
            <a:r>
              <a:rPr lang="en" sz="1500">
                <a:solidFill>
                  <a:schemeClr val="dk1"/>
                </a:solidFill>
                <a:latin typeface="Arimo"/>
                <a:ea typeface="Arimo"/>
                <a:cs typeface="Arimo"/>
                <a:sym typeface="Arimo"/>
              </a:rPr>
              <a:t>: A U.S. law that sets national standards for protecting sensitive patient information and data privacy in healthcare.</a:t>
            </a:r>
            <a:endParaRPr sz="1500">
              <a:solidFill>
                <a:schemeClr val="dk1"/>
              </a:solidFill>
              <a:latin typeface="Arimo"/>
              <a:ea typeface="Arimo"/>
              <a:cs typeface="Arimo"/>
              <a:sym typeface="Arimo"/>
            </a:endParaRPr>
          </a:p>
          <a:p>
            <a:pPr indent="0" lvl="0" marL="0" rtl="0" algn="l">
              <a:spcBef>
                <a:spcPts val="1000"/>
              </a:spcBef>
              <a:spcAft>
                <a:spcPts val="0"/>
              </a:spcAft>
              <a:buNone/>
            </a:pPr>
            <a:r>
              <a:rPr b="1" lang="en" sz="1500">
                <a:solidFill>
                  <a:schemeClr val="dk1"/>
                </a:solidFill>
                <a:latin typeface="Arimo"/>
                <a:ea typeface="Arimo"/>
                <a:cs typeface="Arimo"/>
                <a:sym typeface="Arimo"/>
              </a:rPr>
              <a:t>Host</a:t>
            </a:r>
            <a:r>
              <a:rPr lang="en" sz="1500">
                <a:solidFill>
                  <a:schemeClr val="dk1"/>
                </a:solidFill>
                <a:latin typeface="Arimo"/>
                <a:ea typeface="Arimo"/>
                <a:cs typeface="Arimo"/>
                <a:sym typeface="Arimo"/>
              </a:rPr>
              <a:t>: Any device connected to a network that can send or receive data, such as computers, servers, or other hardware.</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PCI DSS (Payment Card Industry Data Security Standard)</a:t>
            </a:r>
            <a:r>
              <a:rPr lang="en" sz="1500">
                <a:solidFill>
                  <a:schemeClr val="dk1"/>
                </a:solidFill>
                <a:latin typeface="Arimo"/>
                <a:ea typeface="Arimo"/>
                <a:cs typeface="Arimo"/>
                <a:sym typeface="Arimo"/>
              </a:rPr>
              <a:t>: A set of security standards for organizations that handle credit card transactions, aimed at protecting cardholder data.</a:t>
            </a:r>
            <a:endParaRPr sz="1500">
              <a:solidFill>
                <a:schemeClr val="dk1"/>
              </a:solidFill>
              <a:latin typeface="Arimo"/>
              <a:ea typeface="Arimo"/>
              <a:cs typeface="Arimo"/>
              <a:sym typeface="Arimo"/>
            </a:endParaRPr>
          </a:p>
          <a:p>
            <a:pPr indent="0" lvl="0" marL="0" rtl="0" algn="l">
              <a:lnSpc>
                <a:spcPct val="150000"/>
              </a:lnSpc>
              <a:spcBef>
                <a:spcPts val="1000"/>
              </a:spcBef>
              <a:spcAft>
                <a:spcPts val="0"/>
              </a:spcAft>
              <a:buNone/>
            </a:pPr>
            <a:r>
              <a:rPr b="1" lang="en" sz="1500">
                <a:solidFill>
                  <a:schemeClr val="dk1"/>
                </a:solidFill>
                <a:latin typeface="Arimo"/>
                <a:ea typeface="Arimo"/>
                <a:cs typeface="Arimo"/>
                <a:sym typeface="Arimo"/>
              </a:rPr>
              <a:t>Risk</a:t>
            </a:r>
            <a:r>
              <a:rPr lang="en" sz="1500">
                <a:solidFill>
                  <a:schemeClr val="dk1"/>
                </a:solidFill>
                <a:latin typeface="Arimo"/>
                <a:ea typeface="Arimo"/>
                <a:cs typeface="Arimo"/>
                <a:sym typeface="Arimo"/>
              </a:rPr>
              <a:t>: The potential for loss or damage when a threat exploits a vulnerability in a system.</a:t>
            </a:r>
            <a:endParaRPr sz="1500">
              <a:solidFill>
                <a:schemeClr val="dk1"/>
              </a:solidFill>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b="1" lang="en" sz="1500">
                <a:solidFill>
                  <a:schemeClr val="dk1"/>
                </a:solidFill>
                <a:latin typeface="Arimo"/>
                <a:ea typeface="Arimo"/>
                <a:cs typeface="Arimo"/>
                <a:sym typeface="Arimo"/>
              </a:rPr>
              <a:t>erver</a:t>
            </a:r>
            <a:r>
              <a:rPr lang="en" sz="1500">
                <a:solidFill>
                  <a:schemeClr val="dk1"/>
                </a:solidFill>
                <a:latin typeface="Arimo"/>
                <a:ea typeface="Arimo"/>
                <a:cs typeface="Arimo"/>
                <a:sym typeface="Arimo"/>
              </a:rPr>
              <a:t>: A computer or system that provides data, resources, or services to other computers on a network.</a:t>
            </a:r>
            <a:endParaRPr sz="1500">
              <a:solidFill>
                <a:schemeClr val="dk1"/>
              </a:solidFill>
              <a:latin typeface="Arimo"/>
              <a:ea typeface="Arimo"/>
              <a:cs typeface="Arimo"/>
              <a:sym typeface="Arimo"/>
            </a:endParaRPr>
          </a:p>
          <a:p>
            <a:pPr indent="0" lvl="0" marL="0" rtl="0" algn="l">
              <a:spcBef>
                <a:spcPts val="1000"/>
              </a:spcBef>
              <a:spcAft>
                <a:spcPts val="1000"/>
              </a:spcAft>
              <a:buClr>
                <a:schemeClr val="dk1"/>
              </a:buClr>
              <a:buSzPts val="1100"/>
              <a:buFont typeface="Arial"/>
              <a:buNone/>
            </a:pPr>
            <a:r>
              <a:rPr b="1" lang="en" sz="1500">
                <a:solidFill>
                  <a:schemeClr val="dk1"/>
                </a:solidFill>
                <a:latin typeface="Arimo"/>
                <a:ea typeface="Arimo"/>
                <a:cs typeface="Arimo"/>
                <a:sym typeface="Arimo"/>
              </a:rPr>
              <a:t>SMTP (Simple Mail Transfer Protocol)</a:t>
            </a:r>
            <a:r>
              <a:rPr lang="en" sz="1500">
                <a:solidFill>
                  <a:schemeClr val="dk1"/>
                </a:solidFill>
                <a:latin typeface="Arimo"/>
                <a:ea typeface="Arimo"/>
                <a:cs typeface="Arimo"/>
                <a:sym typeface="Arimo"/>
              </a:rPr>
              <a:t>: A protocol used for sending and receiving email over the internet.</a:t>
            </a:r>
            <a:endParaRPr sz="1500">
              <a:solidFill>
                <a:schemeClr val="dk1"/>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500"/>
                                        <p:tgtEl>
                                          <p:spTgt spid="2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0" y="275950"/>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ctrTitle"/>
          </p:nvPr>
        </p:nvSpPr>
        <p:spPr>
          <a:xfrm>
            <a:off x="3672000" y="338050"/>
            <a:ext cx="1800000" cy="643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solidFill>
                  <a:srgbClr val="014A75"/>
                </a:solidFill>
                <a:latin typeface="Arimo Medium"/>
                <a:ea typeface="Arimo Medium"/>
                <a:cs typeface="Arimo Medium"/>
                <a:sym typeface="Arimo Medium"/>
              </a:rPr>
              <a:t>MISSION</a:t>
            </a:r>
            <a:endParaRPr sz="3200">
              <a:solidFill>
                <a:srgbClr val="014A75"/>
              </a:solidFill>
              <a:latin typeface="Arimo Medium"/>
              <a:ea typeface="Arimo Medium"/>
              <a:cs typeface="Arimo Medium"/>
              <a:sym typeface="Arimo Medium"/>
            </a:endParaRPr>
          </a:p>
        </p:txBody>
      </p:sp>
      <p:sp>
        <p:nvSpPr>
          <p:cNvPr id="66" name="Google Shape;66;p14"/>
          <p:cNvSpPr txBox="1"/>
          <p:nvPr/>
        </p:nvSpPr>
        <p:spPr>
          <a:xfrm>
            <a:off x="233250" y="1543575"/>
            <a:ext cx="8525100" cy="10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A473D"/>
                </a:solidFill>
                <a:highlight>
                  <a:srgbClr val="FFFFFF"/>
                </a:highlight>
                <a:latin typeface="Arimo"/>
                <a:ea typeface="Arimo"/>
                <a:cs typeface="Arimo"/>
                <a:sym typeface="Arimo"/>
              </a:rPr>
              <a:t>To enhance security posture by identifying, analyzing, and addressing vulnerabilities across critical host servers, ensuring robust protection against potential threats and minimizing risks to our network infrastructure.</a:t>
            </a:r>
            <a:endParaRPr sz="1500">
              <a:solidFill>
                <a:srgbClr val="4A473D"/>
              </a:solidFill>
              <a:highlight>
                <a:srgbClr val="FFFFFF"/>
              </a:highlight>
              <a:latin typeface="Arimo"/>
              <a:ea typeface="Arimo"/>
              <a:cs typeface="Arimo"/>
              <a:sym typeface="Arimo"/>
            </a:endParaRPr>
          </a:p>
          <a:p>
            <a:pPr indent="0" lvl="0" marL="0" rtl="0" algn="l">
              <a:spcBef>
                <a:spcPts val="0"/>
              </a:spcBef>
              <a:spcAft>
                <a:spcPts val="0"/>
              </a:spcAft>
              <a:buNone/>
            </a:pPr>
            <a:r>
              <a:t/>
            </a:r>
            <a:endParaRPr sz="1500">
              <a:solidFill>
                <a:srgbClr val="4A473D"/>
              </a:solidFill>
              <a:highlight>
                <a:srgbClr val="FFFFFF"/>
              </a:highlight>
              <a:latin typeface="Arimo"/>
              <a:ea typeface="Arimo"/>
              <a:cs typeface="Arimo"/>
              <a:sym typeface="Arimo"/>
            </a:endParaRPr>
          </a:p>
          <a:p>
            <a:pPr indent="0" lvl="0" marL="0" rtl="0" algn="l">
              <a:spcBef>
                <a:spcPts val="0"/>
              </a:spcBef>
              <a:spcAft>
                <a:spcPts val="0"/>
              </a:spcAft>
              <a:buNone/>
            </a:pPr>
            <a:r>
              <a:t/>
            </a:r>
            <a:endParaRPr sz="1500">
              <a:solidFill>
                <a:srgbClr val="4A473D"/>
              </a:solidFill>
              <a:highlight>
                <a:srgbClr val="FFFFFF"/>
              </a:highlight>
              <a:latin typeface="Arimo"/>
              <a:ea typeface="Arimo"/>
              <a:cs typeface="Arimo"/>
              <a:sym typeface="Arimo"/>
            </a:endParaRPr>
          </a:p>
          <a:p>
            <a:pPr indent="0" lvl="0" marL="0" rtl="0" algn="l">
              <a:spcBef>
                <a:spcPts val="0"/>
              </a:spcBef>
              <a:spcAft>
                <a:spcPts val="0"/>
              </a:spcAft>
              <a:buNone/>
            </a:pPr>
            <a:r>
              <a:t/>
            </a:r>
            <a:endParaRPr sz="3200">
              <a:solidFill>
                <a:srgbClr val="014A75"/>
              </a:solidFill>
              <a:latin typeface="Arimo Medium"/>
              <a:ea typeface="Arimo Medium"/>
              <a:cs typeface="Arimo Medium"/>
              <a:sym typeface="Arimo Medium"/>
            </a:endParaRPr>
          </a:p>
          <a:p>
            <a:pPr indent="0" lvl="0" marL="0" rtl="0" algn="l">
              <a:spcBef>
                <a:spcPts val="0"/>
              </a:spcBef>
              <a:spcAft>
                <a:spcPts val="0"/>
              </a:spcAft>
              <a:buNone/>
            </a:pPr>
            <a:r>
              <a:t/>
            </a:r>
            <a:endParaRPr sz="1500">
              <a:solidFill>
                <a:srgbClr val="4A473D"/>
              </a:solidFill>
              <a:highlight>
                <a:schemeClr val="lt1"/>
              </a:highlight>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lang="en" sz="1500">
                <a:solidFill>
                  <a:srgbClr val="4A473D"/>
                </a:solidFill>
                <a:highlight>
                  <a:schemeClr val="lt1"/>
                </a:highlight>
                <a:latin typeface="Arimo"/>
                <a:ea typeface="Arimo"/>
                <a:cs typeface="Arimo"/>
                <a:sym typeface="Arimo"/>
              </a:rPr>
              <a:t>To conduct a comprehensive vulnerability assessment on five key host servers, systematically identifying their security weaknesses, evaluating the potential impact of these vulnerabilities, and recommending actionable steps to mitigate risks and strengthen the overall resilience of our networks.</a:t>
            </a:r>
            <a:endParaRPr sz="1500">
              <a:solidFill>
                <a:schemeClr val="dk2"/>
              </a:solidFill>
              <a:latin typeface="Arimo"/>
              <a:ea typeface="Arimo"/>
              <a:cs typeface="Arimo"/>
              <a:sym typeface="Arimo"/>
            </a:endParaRPr>
          </a:p>
          <a:p>
            <a:pPr indent="0" lvl="0" marL="0" rtl="0" algn="l">
              <a:spcBef>
                <a:spcPts val="0"/>
              </a:spcBef>
              <a:spcAft>
                <a:spcPts val="0"/>
              </a:spcAft>
              <a:buNone/>
            </a:pPr>
            <a:r>
              <a:t/>
            </a:r>
            <a:endParaRPr sz="1500">
              <a:solidFill>
                <a:srgbClr val="4A473D"/>
              </a:solidFill>
              <a:highlight>
                <a:srgbClr val="FFFFFF"/>
              </a:highlight>
              <a:latin typeface="Arimo"/>
              <a:ea typeface="Arimo"/>
              <a:cs typeface="Arimo"/>
              <a:sym typeface="Arimo"/>
            </a:endParaRPr>
          </a:p>
        </p:txBody>
      </p:sp>
      <p:sp>
        <p:nvSpPr>
          <p:cNvPr id="67" name="Google Shape;67;p14"/>
          <p:cNvSpPr txBox="1"/>
          <p:nvPr/>
        </p:nvSpPr>
        <p:spPr>
          <a:xfrm>
            <a:off x="233250" y="3429000"/>
            <a:ext cx="8434500" cy="11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8" name="Google Shape;68;p14"/>
          <p:cNvSpPr txBox="1"/>
          <p:nvPr/>
        </p:nvSpPr>
        <p:spPr>
          <a:xfrm>
            <a:off x="4101000" y="2715200"/>
            <a:ext cx="9420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rgbClr val="014A75"/>
                </a:solidFill>
                <a:latin typeface="Arimo Medium"/>
                <a:ea typeface="Arimo Medium"/>
                <a:cs typeface="Arimo Medium"/>
                <a:sym typeface="Arimo Medium"/>
              </a:rPr>
              <a:t>AIM</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p:tgtEl>
                                          <p:spTgt spid="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p:tgtEl>
                                          <p:spTgt spid="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p:tgtEl>
                                          <p:spTgt spid="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2"/>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2"/>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2"/>
          <p:cNvSpPr txBox="1"/>
          <p:nvPr>
            <p:ph type="ctrTitle"/>
          </p:nvPr>
        </p:nvSpPr>
        <p:spPr>
          <a:xfrm>
            <a:off x="315375" y="275475"/>
            <a:ext cx="33006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GLOSSARY</a:t>
            </a:r>
            <a:endParaRPr sz="2850">
              <a:solidFill>
                <a:srgbClr val="014A75"/>
              </a:solidFill>
              <a:latin typeface="Arimo Medium"/>
              <a:ea typeface="Arimo Medium"/>
              <a:cs typeface="Arimo Medium"/>
              <a:sym typeface="Arimo Medium"/>
            </a:endParaRPr>
          </a:p>
        </p:txBody>
      </p:sp>
      <p:sp>
        <p:nvSpPr>
          <p:cNvPr id="232" name="Google Shape;232;p32"/>
          <p:cNvSpPr txBox="1"/>
          <p:nvPr/>
        </p:nvSpPr>
        <p:spPr>
          <a:xfrm>
            <a:off x="404025" y="1487875"/>
            <a:ext cx="8175300" cy="305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dk1"/>
                </a:solidFill>
                <a:latin typeface="Arimo"/>
                <a:ea typeface="Arimo"/>
                <a:cs typeface="Arimo"/>
                <a:sym typeface="Arimo"/>
              </a:rPr>
              <a:t>SSL (Secure Sockets Layer)</a:t>
            </a:r>
            <a:r>
              <a:rPr lang="en" sz="1500">
                <a:solidFill>
                  <a:schemeClr val="dk1"/>
                </a:solidFill>
                <a:latin typeface="Arimo"/>
                <a:ea typeface="Arimo"/>
                <a:cs typeface="Arimo"/>
                <a:sym typeface="Arimo"/>
              </a:rPr>
              <a:t>: A standard security protocol for encrypting information transferred between a user’s browser and a server.</a:t>
            </a:r>
            <a:endParaRPr sz="1500">
              <a:solidFill>
                <a:schemeClr val="dk1"/>
              </a:solidFill>
              <a:latin typeface="Arimo"/>
              <a:ea typeface="Arimo"/>
              <a:cs typeface="Arimo"/>
              <a:sym typeface="Arimo"/>
            </a:endParaRPr>
          </a:p>
          <a:p>
            <a:pPr indent="0" lvl="0" marL="0" rtl="0" algn="l">
              <a:lnSpc>
                <a:spcPct val="100000"/>
              </a:lnSpc>
              <a:spcBef>
                <a:spcPts val="1000"/>
              </a:spcBef>
              <a:spcAft>
                <a:spcPts val="0"/>
              </a:spcAft>
              <a:buNone/>
            </a:pPr>
            <a:r>
              <a:rPr b="1" lang="en" sz="1500">
                <a:solidFill>
                  <a:schemeClr val="dk1"/>
                </a:solidFill>
                <a:latin typeface="Arimo"/>
                <a:ea typeface="Arimo"/>
                <a:cs typeface="Arimo"/>
                <a:sym typeface="Arimo"/>
              </a:rPr>
              <a:t>Target</a:t>
            </a:r>
            <a:r>
              <a:rPr lang="en" sz="1500">
                <a:solidFill>
                  <a:schemeClr val="dk1"/>
                </a:solidFill>
                <a:latin typeface="Arimo"/>
                <a:ea typeface="Arimo"/>
                <a:cs typeface="Arimo"/>
                <a:sym typeface="Arimo"/>
              </a:rPr>
              <a:t>: The specific systems, networks, or applications that may be the focus of a cybersecurity attack or threat assessment.</a:t>
            </a:r>
            <a:endParaRPr sz="1500">
              <a:solidFill>
                <a:schemeClr val="dk1"/>
              </a:solidFill>
              <a:latin typeface="Arimo"/>
              <a:ea typeface="Arimo"/>
              <a:cs typeface="Arimo"/>
              <a:sym typeface="Arimo"/>
            </a:endParaRPr>
          </a:p>
          <a:p>
            <a:pPr indent="0" lvl="0" marL="0" rtl="0" algn="l">
              <a:lnSpc>
                <a:spcPct val="100000"/>
              </a:lnSpc>
              <a:spcBef>
                <a:spcPts val="1000"/>
              </a:spcBef>
              <a:spcAft>
                <a:spcPts val="0"/>
              </a:spcAft>
              <a:buNone/>
            </a:pPr>
            <a:r>
              <a:rPr b="1" lang="en" sz="1500">
                <a:solidFill>
                  <a:schemeClr val="dk1"/>
                </a:solidFill>
                <a:latin typeface="Arimo"/>
                <a:ea typeface="Arimo"/>
                <a:cs typeface="Arimo"/>
                <a:sym typeface="Arimo"/>
              </a:rPr>
              <a:t>Threat</a:t>
            </a:r>
            <a:r>
              <a:rPr lang="en" sz="1500">
                <a:solidFill>
                  <a:schemeClr val="dk1"/>
                </a:solidFill>
                <a:latin typeface="Arimo"/>
                <a:ea typeface="Arimo"/>
                <a:cs typeface="Arimo"/>
                <a:sym typeface="Arimo"/>
              </a:rPr>
              <a:t>: Any potential danger that could exploit a vulnerability and cause harm to a system or data.</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TLS (Transport Layer Security)</a:t>
            </a:r>
            <a:r>
              <a:rPr lang="en" sz="1500">
                <a:solidFill>
                  <a:schemeClr val="dk1"/>
                </a:solidFill>
                <a:latin typeface="Arimo"/>
                <a:ea typeface="Arimo"/>
                <a:cs typeface="Arimo"/>
                <a:sym typeface="Arimo"/>
              </a:rPr>
              <a:t>: A protocol that provides privacy and data integrity between two communicating applications, a successor to SSL.</a:t>
            </a:r>
            <a:endParaRPr sz="1500">
              <a:solidFill>
                <a:schemeClr val="dk1"/>
              </a:solidFill>
              <a:latin typeface="Arimo"/>
              <a:ea typeface="Arimo"/>
              <a:cs typeface="Arimo"/>
              <a:sym typeface="Arimo"/>
            </a:endParaRPr>
          </a:p>
          <a:p>
            <a:pPr indent="0" lvl="0" marL="0" rtl="0" algn="l">
              <a:spcBef>
                <a:spcPts val="1000"/>
              </a:spcBef>
              <a:spcAft>
                <a:spcPts val="0"/>
              </a:spcAft>
              <a:buClr>
                <a:schemeClr val="dk1"/>
              </a:buClr>
              <a:buSzPts val="1100"/>
              <a:buFont typeface="Arial"/>
              <a:buNone/>
            </a:pPr>
            <a:r>
              <a:rPr b="1" lang="en" sz="1500">
                <a:solidFill>
                  <a:schemeClr val="dk1"/>
                </a:solidFill>
                <a:latin typeface="Arimo"/>
                <a:ea typeface="Arimo"/>
                <a:cs typeface="Arimo"/>
                <a:sym typeface="Arimo"/>
              </a:rPr>
              <a:t>Vulnerability</a:t>
            </a:r>
            <a:r>
              <a:rPr lang="en" sz="1500">
                <a:solidFill>
                  <a:schemeClr val="dk1"/>
                </a:solidFill>
                <a:latin typeface="Arimo"/>
                <a:ea typeface="Arimo"/>
                <a:cs typeface="Arimo"/>
                <a:sym typeface="Arimo"/>
              </a:rPr>
              <a:t>: A weakness or flaw in a system, network, or application that can be exploited by a threat.</a:t>
            </a:r>
            <a:endParaRPr sz="1500">
              <a:solidFill>
                <a:schemeClr val="dk1"/>
              </a:solidFill>
              <a:latin typeface="Arimo"/>
              <a:ea typeface="Arimo"/>
              <a:cs typeface="Arimo"/>
              <a:sym typeface="Arimo"/>
            </a:endParaRPr>
          </a:p>
          <a:p>
            <a:pPr indent="0" lvl="0" marL="0" rtl="0" algn="l">
              <a:lnSpc>
                <a:spcPct val="150000"/>
              </a:lnSpc>
              <a:spcBef>
                <a:spcPts val="1000"/>
              </a:spcBef>
              <a:spcAft>
                <a:spcPts val="0"/>
              </a:spcAft>
              <a:buNone/>
            </a:pPr>
            <a:r>
              <a:t/>
            </a:r>
            <a:endParaRPr sz="1500">
              <a:solidFill>
                <a:schemeClr val="dk1"/>
              </a:solidFill>
              <a:latin typeface="Arimo"/>
              <a:ea typeface="Arimo"/>
              <a:cs typeface="Arimo"/>
              <a:sym typeface="Arimo"/>
            </a:endParaRPr>
          </a:p>
          <a:p>
            <a:pPr indent="0" lvl="0" marL="0" rtl="0" algn="l">
              <a:spcBef>
                <a:spcPts val="0"/>
              </a:spcBef>
              <a:spcAft>
                <a:spcPts val="0"/>
              </a:spcAft>
              <a:buNone/>
            </a:pPr>
            <a:r>
              <a:t/>
            </a:r>
            <a:endParaRPr sz="1500">
              <a:solidFill>
                <a:schemeClr val="dk1"/>
              </a:solidFill>
              <a:latin typeface="Arimo"/>
              <a:ea typeface="Arimo"/>
              <a:cs typeface="Arimo"/>
              <a:sym typeface="Arimo"/>
            </a:endParaRPr>
          </a:p>
          <a:p>
            <a:pPr indent="0" lvl="0" marL="0" rtl="0" algn="l">
              <a:lnSpc>
                <a:spcPct val="100000"/>
              </a:lnSpc>
              <a:spcBef>
                <a:spcPts val="2100"/>
              </a:spcBef>
              <a:spcAft>
                <a:spcPts val="2100"/>
              </a:spcAft>
              <a:buNone/>
            </a:pPr>
            <a:r>
              <a:t/>
            </a:r>
            <a:endParaRPr sz="1800">
              <a:solidFill>
                <a:schemeClr val="dk2"/>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3"/>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3"/>
          <p:cNvSpPr txBox="1"/>
          <p:nvPr>
            <p:ph type="ctrTitle"/>
          </p:nvPr>
        </p:nvSpPr>
        <p:spPr>
          <a:xfrm>
            <a:off x="2921700" y="275475"/>
            <a:ext cx="33006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PHOTO SESSION</a:t>
            </a:r>
            <a:endParaRPr sz="2850">
              <a:solidFill>
                <a:srgbClr val="014A75"/>
              </a:solidFill>
              <a:latin typeface="Arimo Medium"/>
              <a:ea typeface="Arimo Medium"/>
              <a:cs typeface="Arimo Medium"/>
              <a:sym typeface="Arimo Medium"/>
            </a:endParaRPr>
          </a:p>
        </p:txBody>
      </p:sp>
      <p:pic>
        <p:nvPicPr>
          <p:cNvPr id="239" name="Google Shape;239;p33"/>
          <p:cNvPicPr preferRelativeResize="0"/>
          <p:nvPr/>
        </p:nvPicPr>
        <p:blipFill>
          <a:blip r:embed="rId4">
            <a:alphaModFix/>
          </a:blip>
          <a:stretch>
            <a:fillRect/>
          </a:stretch>
        </p:blipFill>
        <p:spPr>
          <a:xfrm>
            <a:off x="0" y="3168625"/>
            <a:ext cx="4229274" cy="2059100"/>
          </a:xfrm>
          <a:prstGeom prst="rect">
            <a:avLst/>
          </a:prstGeom>
          <a:noFill/>
          <a:ln>
            <a:noFill/>
          </a:ln>
        </p:spPr>
      </p:pic>
      <p:pic>
        <p:nvPicPr>
          <p:cNvPr id="240" name="Google Shape;240;p33"/>
          <p:cNvPicPr preferRelativeResize="0"/>
          <p:nvPr/>
        </p:nvPicPr>
        <p:blipFill>
          <a:blip r:embed="rId5">
            <a:alphaModFix/>
          </a:blip>
          <a:stretch>
            <a:fillRect/>
          </a:stretch>
        </p:blipFill>
        <p:spPr>
          <a:xfrm>
            <a:off x="4229275" y="1015875"/>
            <a:ext cx="4914724" cy="2059100"/>
          </a:xfrm>
          <a:prstGeom prst="rect">
            <a:avLst/>
          </a:prstGeom>
          <a:noFill/>
          <a:ln>
            <a:noFill/>
          </a:ln>
        </p:spPr>
      </p:pic>
      <p:pic>
        <p:nvPicPr>
          <p:cNvPr id="241" name="Google Shape;241;p33"/>
          <p:cNvPicPr preferRelativeResize="0"/>
          <p:nvPr/>
        </p:nvPicPr>
        <p:blipFill>
          <a:blip r:embed="rId6">
            <a:alphaModFix/>
          </a:blip>
          <a:stretch>
            <a:fillRect/>
          </a:stretch>
        </p:blipFill>
        <p:spPr>
          <a:xfrm>
            <a:off x="0" y="1015875"/>
            <a:ext cx="4229275" cy="2152750"/>
          </a:xfrm>
          <a:prstGeom prst="rect">
            <a:avLst/>
          </a:prstGeom>
          <a:noFill/>
          <a:ln>
            <a:noFill/>
          </a:ln>
        </p:spPr>
      </p:pic>
      <p:pic>
        <p:nvPicPr>
          <p:cNvPr id="242" name="Google Shape;242;p33"/>
          <p:cNvPicPr preferRelativeResize="0"/>
          <p:nvPr/>
        </p:nvPicPr>
        <p:blipFill>
          <a:blip r:embed="rId7">
            <a:alphaModFix/>
          </a:blip>
          <a:stretch>
            <a:fillRect/>
          </a:stretch>
        </p:blipFill>
        <p:spPr>
          <a:xfrm>
            <a:off x="4229275" y="3101975"/>
            <a:ext cx="4914726" cy="215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ppt_w</p:attrName>
                                        </p:attrNameLst>
                                      </p:cBhvr>
                                      <p:tavLst>
                                        <p:tav fmla="" tm="0">
                                          <p:val>
                                            <p:strVal val="0"/>
                                          </p:val>
                                        </p:tav>
                                        <p:tav fmla="" tm="100000">
                                          <p:val>
                                            <p:strVal val="#ppt_w"/>
                                          </p:val>
                                        </p:tav>
                                      </p:tavLst>
                                    </p:anim>
                                    <p:anim calcmode="lin" valueType="num">
                                      <p:cBhvr additive="base">
                                        <p:cTn dur="500"/>
                                        <p:tgtEl>
                                          <p:spTgt spid="2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ppt_w</p:attrName>
                                        </p:attrNameLst>
                                      </p:cBhvr>
                                      <p:tavLst>
                                        <p:tav fmla="" tm="0">
                                          <p:val>
                                            <p:strVal val="0"/>
                                          </p:val>
                                        </p:tav>
                                        <p:tav fmla="" tm="100000">
                                          <p:val>
                                            <p:strVal val="#ppt_w"/>
                                          </p:val>
                                        </p:tav>
                                      </p:tavLst>
                                    </p:anim>
                                    <p:anim calcmode="lin" valueType="num">
                                      <p:cBhvr additive="base">
                                        <p:cTn dur="500"/>
                                        <p:tgtEl>
                                          <p:spTgt spid="2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ppt_w</p:attrName>
                                        </p:attrNameLst>
                                      </p:cBhvr>
                                      <p:tavLst>
                                        <p:tav fmla="" tm="0">
                                          <p:val>
                                            <p:strVal val="0"/>
                                          </p:val>
                                        </p:tav>
                                        <p:tav fmla="" tm="100000">
                                          <p:val>
                                            <p:strVal val="#ppt_w"/>
                                          </p:val>
                                        </p:tav>
                                      </p:tavLst>
                                    </p:anim>
                                    <p:anim calcmode="lin" valueType="num">
                                      <p:cBhvr additive="base">
                                        <p:cTn dur="500"/>
                                        <p:tgtEl>
                                          <p:spTgt spid="2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ppt_w</p:attrName>
                                        </p:attrNameLst>
                                      </p:cBhvr>
                                      <p:tavLst>
                                        <p:tav fmla="" tm="0">
                                          <p:val>
                                            <p:strVal val="0"/>
                                          </p:val>
                                        </p:tav>
                                        <p:tav fmla="" tm="100000">
                                          <p:val>
                                            <p:strVal val="#ppt_w"/>
                                          </p:val>
                                        </p:tav>
                                      </p:tavLst>
                                    </p:anim>
                                    <p:anim calcmode="lin" valueType="num">
                                      <p:cBhvr additive="base">
                                        <p:cTn dur="500"/>
                                        <p:tgtEl>
                                          <p:spTgt spid="2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4"/>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4"/>
          <p:cNvSpPr txBox="1"/>
          <p:nvPr>
            <p:ph type="ctrTitle"/>
          </p:nvPr>
        </p:nvSpPr>
        <p:spPr>
          <a:xfrm>
            <a:off x="2921700" y="275475"/>
            <a:ext cx="3300600" cy="7134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GROUP MEMBERS</a:t>
            </a:r>
            <a:endParaRPr sz="2850">
              <a:solidFill>
                <a:srgbClr val="014A75"/>
              </a:solidFill>
              <a:latin typeface="Arimo Medium"/>
              <a:ea typeface="Arimo Medium"/>
              <a:cs typeface="Arimo Medium"/>
              <a:sym typeface="Arimo Medium"/>
            </a:endParaRPr>
          </a:p>
        </p:txBody>
      </p:sp>
      <p:sp>
        <p:nvSpPr>
          <p:cNvPr id="249" name="Google Shape;249;p34"/>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4"/>
          <p:cNvSpPr txBox="1"/>
          <p:nvPr/>
        </p:nvSpPr>
        <p:spPr>
          <a:xfrm>
            <a:off x="984300" y="1554824"/>
            <a:ext cx="3587700" cy="29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Oke Wasiu Omolaja</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Ajibabi Toliat Aderoju</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Samuel Abiyo Ogunsina</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Hameed Ayoola</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Olamilekan Moses Ajakaiye</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Ghazal Olatunde Moshood</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Adigun Sulaimon</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Kelani Bolutife </a:t>
            </a:r>
            <a:endParaRPr sz="1800">
              <a:solidFill>
                <a:schemeClr val="dk2"/>
              </a:solidFill>
              <a:latin typeface="Arimo"/>
              <a:ea typeface="Arimo"/>
              <a:cs typeface="Arimo"/>
              <a:sym typeface="Arimo"/>
            </a:endParaRPr>
          </a:p>
          <a:p>
            <a:pPr indent="0" lvl="0" marL="0" rtl="0" algn="l">
              <a:lnSpc>
                <a:spcPct val="115000"/>
              </a:lnSpc>
              <a:spcBef>
                <a:spcPts val="0"/>
              </a:spcBef>
              <a:spcAft>
                <a:spcPts val="0"/>
              </a:spcAft>
              <a:buNone/>
            </a:pPr>
            <a:r>
              <a:rPr lang="en" sz="1800">
                <a:solidFill>
                  <a:schemeClr val="dk2"/>
                </a:solidFill>
                <a:latin typeface="Arimo"/>
                <a:ea typeface="Arimo"/>
                <a:cs typeface="Arimo"/>
                <a:sym typeface="Arimo"/>
              </a:rPr>
              <a:t>Ibrahim Ayobami Akintunde</a:t>
            </a:r>
            <a:endParaRPr sz="1800">
              <a:solidFill>
                <a:schemeClr val="dk2"/>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5"/>
          <p:cNvSpPr txBox="1"/>
          <p:nvPr>
            <p:ph type="ctrTitle"/>
          </p:nvPr>
        </p:nvSpPr>
        <p:spPr>
          <a:xfrm>
            <a:off x="1093800" y="2030050"/>
            <a:ext cx="6956400" cy="7719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1" lang="en" sz="3600">
                <a:solidFill>
                  <a:schemeClr val="lt1"/>
                </a:solidFill>
                <a:latin typeface="Arimo"/>
                <a:ea typeface="Arimo"/>
                <a:cs typeface="Arimo"/>
                <a:sym typeface="Arimo"/>
              </a:rPr>
              <a:t>THANK YOU FOR YOUR TIME</a:t>
            </a:r>
            <a:endParaRPr b="1" sz="3600">
              <a:solidFill>
                <a:schemeClr val="lt1"/>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 fill="hold"/>
                                        <p:tgtEl>
                                          <p:spTgt spid="255"/>
                                        </p:tgtEl>
                                        <p:attrNameLst>
                                          <p:attrName>r</p:attrName>
                                        </p:attrNameLst>
                                      </p:cBhvr>
                                    </p:animRot>
                                  </p:childTnLst>
                                </p:cTn>
                              </p:par>
                            </p:childTnLst>
                          </p:cTn>
                        </p:par>
                        <p:par>
                          <p:cTn fill="hold">
                            <p:stCondLst>
                              <p:cond delay="500"/>
                            </p:stCondLst>
                            <p:childTnLst>
                              <p:par>
                                <p:cTn fill="hold" nodeType="afterEffect" presetClass="exit" presetID="23" presetSubtype="32">
                                  <p:stCondLst>
                                    <p:cond delay="0"/>
                                  </p:stCondLst>
                                  <p:childTnLst>
                                    <p:anim calcmode="lin" valueType="num">
                                      <p:cBhvr additive="base">
                                        <p:cTn dur="500"/>
                                        <p:tgtEl>
                                          <p:spTgt spid="255"/>
                                        </p:tgtEl>
                                        <p:attrNameLst>
                                          <p:attrName>ppt_w</p:attrName>
                                        </p:attrNameLst>
                                      </p:cBhvr>
                                      <p:tavLst>
                                        <p:tav fmla="" tm="0">
                                          <p:val>
                                            <p:strVal val="#ppt_w"/>
                                          </p:val>
                                        </p:tav>
                                        <p:tav fmla="" tm="100000">
                                          <p:val>
                                            <p:strVal val="0"/>
                                          </p:val>
                                        </p:tav>
                                      </p:tavLst>
                                    </p:anim>
                                    <p:anim calcmode="lin" valueType="num">
                                      <p:cBhvr additive="base">
                                        <p:cTn dur="500"/>
                                        <p:tgtEl>
                                          <p:spTgt spid="255"/>
                                        </p:tgtEl>
                                        <p:attrNameLst>
                                          <p:attrName>ppt_h</p:attrName>
                                        </p:attrNameLst>
                                      </p:cBhvr>
                                      <p:tavLst>
                                        <p:tav fmla="" tm="0">
                                          <p:val>
                                            <p:strVal val="#ppt_h"/>
                                          </p:val>
                                        </p:tav>
                                        <p:tav fmla="" tm="100000">
                                          <p:val>
                                            <p:strVal val="0"/>
                                          </p:val>
                                        </p:tav>
                                      </p:tavLst>
                                    </p:anim>
                                    <p:set>
                                      <p:cBhvr>
                                        <p:cTn dur="1" fill="hold">
                                          <p:stCondLst>
                                            <p:cond delay="500"/>
                                          </p:stCondLst>
                                        </p:cTn>
                                        <p:tgtEl>
                                          <p:spTgt spid="2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ppt_w</p:attrName>
                                        </p:attrNameLst>
                                      </p:cBhvr>
                                      <p:tavLst>
                                        <p:tav fmla="" tm="0">
                                          <p:val>
                                            <p:strVal val="0"/>
                                          </p:val>
                                        </p:tav>
                                        <p:tav fmla="" tm="100000">
                                          <p:val>
                                            <p:strVal val="#ppt_w"/>
                                          </p:val>
                                        </p:tav>
                                      </p:tavLst>
                                    </p:anim>
                                    <p:anim calcmode="lin" valueType="num">
                                      <p:cBhvr additive="base">
                                        <p:cTn dur="500"/>
                                        <p:tgtEl>
                                          <p:spTgt spid="2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5"/>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5"/>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txBox="1"/>
          <p:nvPr>
            <p:ph type="ctrTitle"/>
          </p:nvPr>
        </p:nvSpPr>
        <p:spPr>
          <a:xfrm>
            <a:off x="2513100" y="338050"/>
            <a:ext cx="4117800" cy="643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80">
                <a:solidFill>
                  <a:srgbClr val="014A75"/>
                </a:solidFill>
                <a:latin typeface="Arimo Medium"/>
                <a:ea typeface="Arimo Medium"/>
                <a:cs typeface="Arimo Medium"/>
                <a:sym typeface="Arimo Medium"/>
              </a:rPr>
              <a:t>INTRODUCTION</a:t>
            </a:r>
            <a:endParaRPr sz="3680">
              <a:solidFill>
                <a:srgbClr val="014A75"/>
              </a:solidFill>
              <a:latin typeface="Arimo Medium"/>
              <a:ea typeface="Arimo Medium"/>
              <a:cs typeface="Arimo Medium"/>
              <a:sym typeface="Arimo Medium"/>
            </a:endParaRPr>
          </a:p>
        </p:txBody>
      </p:sp>
      <p:sp>
        <p:nvSpPr>
          <p:cNvPr id="76" name="Google Shape;76;p15"/>
          <p:cNvSpPr txBox="1"/>
          <p:nvPr>
            <p:ph idx="1" type="subTitle"/>
          </p:nvPr>
        </p:nvSpPr>
        <p:spPr>
          <a:xfrm>
            <a:off x="263825" y="1438600"/>
            <a:ext cx="4761300" cy="6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14A75"/>
                </a:solidFill>
                <a:latin typeface="Arimo"/>
                <a:ea typeface="Arimo"/>
                <a:cs typeface="Arimo"/>
                <a:sym typeface="Arimo"/>
              </a:rPr>
              <a:t>What is vulnerability scanning?</a:t>
            </a:r>
            <a:endParaRPr b="1" sz="2200">
              <a:solidFill>
                <a:srgbClr val="014A75"/>
              </a:solidFill>
              <a:latin typeface="Arimo"/>
              <a:ea typeface="Arimo"/>
              <a:cs typeface="Arimo"/>
              <a:sym typeface="Arimo"/>
            </a:endParaRPr>
          </a:p>
        </p:txBody>
      </p:sp>
      <p:sp>
        <p:nvSpPr>
          <p:cNvPr id="77" name="Google Shape;77;p15"/>
          <p:cNvSpPr txBox="1"/>
          <p:nvPr/>
        </p:nvSpPr>
        <p:spPr>
          <a:xfrm>
            <a:off x="1393350" y="4128675"/>
            <a:ext cx="60504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014A75"/>
              </a:solidFill>
              <a:latin typeface="Arimo"/>
              <a:ea typeface="Arimo"/>
              <a:cs typeface="Arimo"/>
              <a:sym typeface="Arimo"/>
            </a:endParaRPr>
          </a:p>
        </p:txBody>
      </p:sp>
      <p:sp>
        <p:nvSpPr>
          <p:cNvPr id="78" name="Google Shape;78;p15"/>
          <p:cNvSpPr txBox="1"/>
          <p:nvPr/>
        </p:nvSpPr>
        <p:spPr>
          <a:xfrm>
            <a:off x="314525" y="2073575"/>
            <a:ext cx="4531500" cy="19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A473D"/>
                </a:solidFill>
                <a:highlight>
                  <a:srgbClr val="FFFFFF"/>
                </a:highlight>
                <a:latin typeface="Arimo"/>
                <a:ea typeface="Arimo"/>
                <a:cs typeface="Arimo"/>
                <a:sym typeface="Arimo"/>
              </a:rPr>
              <a:t>Vulnerability scanning is a proactive way to detect weaknesses in a network, system, hardware, or software that attackers could exploit to gain unauthorized access. It's a key component of any cybersecurity strategy.</a:t>
            </a:r>
            <a:endParaRPr sz="1700">
              <a:solidFill>
                <a:schemeClr val="dk2"/>
              </a:solidFill>
              <a:latin typeface="Arimo"/>
              <a:ea typeface="Arimo"/>
              <a:cs typeface="Arimo"/>
              <a:sym typeface="Arimo"/>
            </a:endParaRPr>
          </a:p>
        </p:txBody>
      </p:sp>
      <p:pic>
        <p:nvPicPr>
          <p:cNvPr id="79" name="Google Shape;79;p15"/>
          <p:cNvPicPr preferRelativeResize="0"/>
          <p:nvPr/>
        </p:nvPicPr>
        <p:blipFill>
          <a:blip r:embed="rId4">
            <a:alphaModFix/>
          </a:blip>
          <a:stretch>
            <a:fillRect/>
          </a:stretch>
        </p:blipFill>
        <p:spPr>
          <a:xfrm>
            <a:off x="5347825" y="1506575"/>
            <a:ext cx="3548475" cy="303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p:tgtEl>
                                          <p:spTgt spid="75"/>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p:tgtEl>
                                          <p:spTgt spid="76"/>
                                        </p:tgtEl>
                                        <p:attrNameLst>
                                          <p:attrName>ppt_w</p:attrName>
                                        </p:attrNameLst>
                                      </p:cBhvr>
                                      <p:tavLst>
                                        <p:tav fmla="" tm="0">
                                          <p:val>
                                            <p:strVal val="0"/>
                                          </p:val>
                                        </p:tav>
                                        <p:tav fmla="" tm="100000">
                                          <p:val>
                                            <p:strVal val="#ppt_w"/>
                                          </p:val>
                                        </p:tav>
                                      </p:tavLst>
                                    </p:anim>
                                    <p:anim calcmode="lin" valueType="num">
                                      <p:cBhvr additive="base">
                                        <p:cTn dur="500"/>
                                        <p:tgtEl>
                                          <p:spTgt spid="7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p:tgtEl>
                                          <p:spTgt spid="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p:tgtEl>
                                          <p:spTgt spid="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6"/>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txBox="1"/>
          <p:nvPr>
            <p:ph type="ctrTitle"/>
          </p:nvPr>
        </p:nvSpPr>
        <p:spPr>
          <a:xfrm>
            <a:off x="408450" y="247050"/>
            <a:ext cx="83271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IMPORTANCE OF VULNERABILITY SCANNING</a:t>
            </a:r>
            <a:endParaRPr sz="2850">
              <a:solidFill>
                <a:srgbClr val="014A75"/>
              </a:solidFill>
              <a:latin typeface="Arimo Medium"/>
              <a:ea typeface="Arimo Medium"/>
              <a:cs typeface="Arimo Medium"/>
              <a:sym typeface="Arimo Medium"/>
            </a:endParaRPr>
          </a:p>
        </p:txBody>
      </p:sp>
      <p:sp>
        <p:nvSpPr>
          <p:cNvPr id="87" name="Google Shape;87;p16"/>
          <p:cNvSpPr txBox="1"/>
          <p:nvPr/>
        </p:nvSpPr>
        <p:spPr>
          <a:xfrm>
            <a:off x="404025" y="1487875"/>
            <a:ext cx="8175300" cy="3056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500">
                <a:solidFill>
                  <a:srgbClr val="001D35"/>
                </a:solidFill>
                <a:highlight>
                  <a:srgbClr val="FFFFFF"/>
                </a:highlight>
                <a:latin typeface="Arimo"/>
                <a:ea typeface="Arimo"/>
                <a:cs typeface="Arimo"/>
                <a:sym typeface="Arimo"/>
              </a:rPr>
              <a:t>Vulnerability scanning is important because it helps organizations:</a:t>
            </a:r>
            <a:endParaRPr sz="1500">
              <a:solidFill>
                <a:srgbClr val="001D35"/>
              </a:solidFill>
              <a:highlight>
                <a:srgbClr val="FFFFFF"/>
              </a:highlight>
              <a:latin typeface="Arimo"/>
              <a:ea typeface="Arimo"/>
              <a:cs typeface="Arimo"/>
              <a:sym typeface="Arimo"/>
            </a:endParaRPr>
          </a:p>
          <a:p>
            <a:pPr indent="-323850" lvl="0" marL="457200" rtl="0" algn="l">
              <a:lnSpc>
                <a:spcPct val="100000"/>
              </a:lnSpc>
              <a:spcBef>
                <a:spcPts val="800"/>
              </a:spcBef>
              <a:spcAft>
                <a:spcPts val="0"/>
              </a:spcAft>
              <a:buClr>
                <a:srgbClr val="001D35"/>
              </a:buClr>
              <a:buSzPts val="1500"/>
              <a:buFont typeface="Arimo"/>
              <a:buChar char="●"/>
            </a:pPr>
            <a:r>
              <a:rPr b="1" lang="en" sz="1500">
                <a:solidFill>
                  <a:srgbClr val="001D35"/>
                </a:solidFill>
                <a:highlight>
                  <a:srgbClr val="FFFFFF"/>
                </a:highlight>
                <a:latin typeface="Arimo"/>
                <a:ea typeface="Arimo"/>
                <a:cs typeface="Arimo"/>
                <a:sym typeface="Arimo"/>
              </a:rPr>
              <a:t>Reduce cyber risk: </a:t>
            </a:r>
            <a:r>
              <a:rPr lang="en" sz="1500">
                <a:solidFill>
                  <a:srgbClr val="001D35"/>
                </a:solidFill>
                <a:highlight>
                  <a:srgbClr val="FFFFFF"/>
                </a:highlight>
                <a:latin typeface="Arimo"/>
                <a:ea typeface="Arimo"/>
                <a:cs typeface="Arimo"/>
                <a:sym typeface="Arimo"/>
              </a:rPr>
              <a:t>By identifying and fixing vulnerabilities before attackers can exploit them, organizations can reduce the risk of costly data breaches and legal troubles.</a:t>
            </a:r>
            <a:endParaRPr sz="1500">
              <a:solidFill>
                <a:srgbClr val="001D35"/>
              </a:solidFill>
              <a:highlight>
                <a:srgbClr val="FFFFFF"/>
              </a:highlight>
              <a:latin typeface="Arimo"/>
              <a:ea typeface="Arimo"/>
              <a:cs typeface="Arimo"/>
              <a:sym typeface="Arimo"/>
            </a:endParaRPr>
          </a:p>
          <a:p>
            <a:pPr indent="0" lvl="0" marL="0" rtl="0" algn="l">
              <a:lnSpc>
                <a:spcPct val="100000"/>
              </a:lnSpc>
              <a:spcBef>
                <a:spcPts val="0"/>
              </a:spcBef>
              <a:spcAft>
                <a:spcPts val="0"/>
              </a:spcAft>
              <a:buNone/>
            </a:pPr>
            <a:r>
              <a:t/>
            </a:r>
            <a:endParaRPr sz="1500">
              <a:solidFill>
                <a:srgbClr val="001D35"/>
              </a:solidFill>
              <a:highlight>
                <a:srgbClr val="FFFFFF"/>
              </a:highlight>
              <a:latin typeface="Arimo"/>
              <a:ea typeface="Arimo"/>
              <a:cs typeface="Arimo"/>
              <a:sym typeface="Arimo"/>
            </a:endParaRPr>
          </a:p>
          <a:p>
            <a:pPr indent="-323850" lvl="0" marL="457200" rtl="0" algn="l">
              <a:lnSpc>
                <a:spcPct val="100000"/>
              </a:lnSpc>
              <a:spcBef>
                <a:spcPts val="0"/>
              </a:spcBef>
              <a:spcAft>
                <a:spcPts val="0"/>
              </a:spcAft>
              <a:buClr>
                <a:srgbClr val="001D35"/>
              </a:buClr>
              <a:buSzPts val="1500"/>
              <a:buFont typeface="Arimo"/>
              <a:buChar char="●"/>
            </a:pPr>
            <a:r>
              <a:rPr b="1" lang="en" sz="1500">
                <a:solidFill>
                  <a:srgbClr val="001D35"/>
                </a:solidFill>
                <a:highlight>
                  <a:srgbClr val="FFFFFF"/>
                </a:highlight>
                <a:latin typeface="Arimo"/>
                <a:ea typeface="Arimo"/>
                <a:cs typeface="Arimo"/>
                <a:sym typeface="Arimo"/>
              </a:rPr>
              <a:t>Meet industry regulations: </a:t>
            </a:r>
            <a:r>
              <a:rPr lang="en" sz="1500">
                <a:solidFill>
                  <a:srgbClr val="001D35"/>
                </a:solidFill>
                <a:highlight>
                  <a:srgbClr val="FFFFFF"/>
                </a:highlight>
                <a:latin typeface="Arimo"/>
                <a:ea typeface="Arimo"/>
                <a:cs typeface="Arimo"/>
                <a:sym typeface="Arimo"/>
              </a:rPr>
              <a:t>Many industry regulations, such as PCI DSS and HIPAA, require regular vulnerability assessments to protect sensitive data. </a:t>
            </a:r>
            <a:endParaRPr sz="1500">
              <a:solidFill>
                <a:srgbClr val="001D35"/>
              </a:solidFill>
              <a:highlight>
                <a:srgbClr val="FFFFFF"/>
              </a:highlight>
              <a:latin typeface="Arimo"/>
              <a:ea typeface="Arimo"/>
              <a:cs typeface="Arimo"/>
              <a:sym typeface="Arimo"/>
            </a:endParaRPr>
          </a:p>
          <a:p>
            <a:pPr indent="0" lvl="0" marL="0" rtl="0" algn="l">
              <a:lnSpc>
                <a:spcPct val="100000"/>
              </a:lnSpc>
              <a:spcBef>
                <a:spcPts val="0"/>
              </a:spcBef>
              <a:spcAft>
                <a:spcPts val="0"/>
              </a:spcAft>
              <a:buNone/>
            </a:pPr>
            <a:r>
              <a:t/>
            </a:r>
            <a:endParaRPr sz="1500">
              <a:solidFill>
                <a:srgbClr val="001D35"/>
              </a:solidFill>
              <a:highlight>
                <a:srgbClr val="FFFFFF"/>
              </a:highlight>
              <a:latin typeface="Arimo"/>
              <a:ea typeface="Arimo"/>
              <a:cs typeface="Arimo"/>
              <a:sym typeface="Arimo"/>
            </a:endParaRPr>
          </a:p>
          <a:p>
            <a:pPr indent="-323850" lvl="0" marL="457200" rtl="0" algn="l">
              <a:lnSpc>
                <a:spcPct val="137500"/>
              </a:lnSpc>
              <a:spcBef>
                <a:spcPts val="0"/>
              </a:spcBef>
              <a:spcAft>
                <a:spcPts val="0"/>
              </a:spcAft>
              <a:buSzPts val="1500"/>
              <a:buFont typeface="Arimo"/>
              <a:buChar char="●"/>
            </a:pPr>
            <a:r>
              <a:rPr b="1" lang="en" sz="1500">
                <a:solidFill>
                  <a:srgbClr val="001D35"/>
                </a:solidFill>
                <a:highlight>
                  <a:srgbClr val="FFFFFF"/>
                </a:highlight>
                <a:latin typeface="Arimo"/>
                <a:ea typeface="Arimo"/>
                <a:cs typeface="Arimo"/>
                <a:sym typeface="Arimo"/>
              </a:rPr>
              <a:t>Stay ahead of cybercriminals: </a:t>
            </a:r>
            <a:r>
              <a:rPr lang="en" sz="1500">
                <a:solidFill>
                  <a:schemeClr val="dk1"/>
                </a:solidFill>
                <a:highlight>
                  <a:srgbClr val="FFFFFF"/>
                </a:highlight>
                <a:latin typeface="Arimo"/>
                <a:ea typeface="Arimo"/>
                <a:cs typeface="Arimo"/>
                <a:sym typeface="Arimo"/>
              </a:rPr>
              <a:t>Cyber threats are constantly evolving, so regular vulnerability scans help organizations stay one step ahead of cybercriminals.</a:t>
            </a:r>
            <a:endParaRPr sz="1500">
              <a:solidFill>
                <a:schemeClr val="dk1"/>
              </a:solidFill>
              <a:highlight>
                <a:srgbClr val="FFFFFF"/>
              </a:highlight>
              <a:latin typeface="Arimo"/>
              <a:ea typeface="Arimo"/>
              <a:cs typeface="Arimo"/>
              <a:sym typeface="Arimo"/>
            </a:endParaRPr>
          </a:p>
          <a:p>
            <a:pPr indent="0" lvl="0" marL="0" rtl="0" algn="l">
              <a:lnSpc>
                <a:spcPct val="100000"/>
              </a:lnSpc>
              <a:spcBef>
                <a:spcPts val="0"/>
              </a:spcBef>
              <a:spcAft>
                <a:spcPts val="0"/>
              </a:spcAft>
              <a:buNone/>
            </a:pPr>
            <a:r>
              <a:t/>
            </a:r>
            <a:endParaRPr sz="1500">
              <a:solidFill>
                <a:srgbClr val="001D35"/>
              </a:solidFill>
              <a:highlight>
                <a:srgbClr val="FFFFFF"/>
              </a:highlight>
              <a:latin typeface="Arimo"/>
              <a:ea typeface="Arimo"/>
              <a:cs typeface="Arimo"/>
              <a:sym typeface="Arimo"/>
            </a:endParaRPr>
          </a:p>
          <a:p>
            <a:pPr indent="0" lvl="0" marL="0" rtl="0" algn="l">
              <a:lnSpc>
                <a:spcPct val="100000"/>
              </a:lnSpc>
              <a:spcBef>
                <a:spcPts val="0"/>
              </a:spcBef>
              <a:spcAft>
                <a:spcPts val="0"/>
              </a:spcAft>
              <a:buNone/>
            </a:pPr>
            <a:r>
              <a:t/>
            </a:r>
            <a:endParaRPr sz="1500">
              <a:solidFill>
                <a:srgbClr val="001D35"/>
              </a:solidFill>
              <a:highlight>
                <a:srgbClr val="FFFFFF"/>
              </a:highlight>
              <a:latin typeface="Arimo"/>
              <a:ea typeface="Arimo"/>
              <a:cs typeface="Arimo"/>
              <a:sym typeface="Arimo"/>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7"/>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7"/>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7"/>
          <p:cNvSpPr txBox="1"/>
          <p:nvPr>
            <p:ph type="ctrTitle"/>
          </p:nvPr>
        </p:nvSpPr>
        <p:spPr>
          <a:xfrm>
            <a:off x="443550" y="247050"/>
            <a:ext cx="8256900" cy="7134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850">
                <a:solidFill>
                  <a:srgbClr val="014A75"/>
                </a:solidFill>
                <a:latin typeface="Arimo Medium"/>
                <a:ea typeface="Arimo Medium"/>
                <a:cs typeface="Arimo Medium"/>
                <a:sym typeface="Arimo Medium"/>
              </a:rPr>
              <a:t>IMPORTANCE OF VULNERABILITY SCANNING</a:t>
            </a:r>
            <a:endParaRPr sz="2850">
              <a:solidFill>
                <a:srgbClr val="014A75"/>
              </a:solidFill>
              <a:latin typeface="Arimo Medium"/>
              <a:ea typeface="Arimo Medium"/>
              <a:cs typeface="Arimo Medium"/>
              <a:sym typeface="Arimo Medium"/>
            </a:endParaRPr>
          </a:p>
        </p:txBody>
      </p:sp>
      <p:sp>
        <p:nvSpPr>
          <p:cNvPr id="95" name="Google Shape;95;p17"/>
          <p:cNvSpPr txBox="1"/>
          <p:nvPr/>
        </p:nvSpPr>
        <p:spPr>
          <a:xfrm>
            <a:off x="404025" y="1487875"/>
            <a:ext cx="8175300" cy="16449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001D35"/>
              </a:buClr>
              <a:buSzPts val="1500"/>
              <a:buChar char="●"/>
            </a:pPr>
            <a:r>
              <a:rPr b="1" lang="en" sz="1500">
                <a:solidFill>
                  <a:srgbClr val="001D35"/>
                </a:solidFill>
                <a:highlight>
                  <a:srgbClr val="FFFFFF"/>
                </a:highlight>
                <a:latin typeface="Arimo"/>
                <a:ea typeface="Arimo"/>
                <a:cs typeface="Arimo"/>
                <a:sym typeface="Arimo"/>
              </a:rPr>
              <a:t>Find employee errors: </a:t>
            </a:r>
            <a:r>
              <a:rPr lang="en" sz="1500">
                <a:solidFill>
                  <a:srgbClr val="001D35"/>
                </a:solidFill>
                <a:highlight>
                  <a:srgbClr val="FFFFFF"/>
                </a:highlight>
                <a:latin typeface="Arimo"/>
                <a:ea typeface="Arimo"/>
                <a:cs typeface="Arimo"/>
                <a:sym typeface="Arimo"/>
              </a:rPr>
              <a:t>Vulnerability scans can help identify employee errors, which can help security admins focus their training efforts. </a:t>
            </a:r>
            <a:endParaRPr sz="1500">
              <a:solidFill>
                <a:srgbClr val="001D35"/>
              </a:solidFill>
              <a:highlight>
                <a:srgbClr val="FFFFFF"/>
              </a:highlight>
              <a:latin typeface="Arimo"/>
              <a:ea typeface="Arimo"/>
              <a:cs typeface="Arimo"/>
              <a:sym typeface="Arimo"/>
            </a:endParaRPr>
          </a:p>
          <a:p>
            <a:pPr indent="-323850" lvl="0" marL="457200" rtl="0" algn="l">
              <a:lnSpc>
                <a:spcPct val="100000"/>
              </a:lnSpc>
              <a:spcBef>
                <a:spcPts val="2100"/>
              </a:spcBef>
              <a:spcAft>
                <a:spcPts val="0"/>
              </a:spcAft>
              <a:buClr>
                <a:srgbClr val="001D35"/>
              </a:buClr>
              <a:buSzPts val="1500"/>
              <a:buChar char="●"/>
            </a:pPr>
            <a:r>
              <a:rPr b="1" lang="en" sz="1500">
                <a:solidFill>
                  <a:srgbClr val="001D35"/>
                </a:solidFill>
                <a:highlight>
                  <a:srgbClr val="FFFFFF"/>
                </a:highlight>
                <a:latin typeface="Arimo"/>
                <a:ea typeface="Arimo"/>
                <a:cs typeface="Arimo"/>
                <a:sym typeface="Arimo"/>
              </a:rPr>
              <a:t>Highlight permanently vulnerable devices: </a:t>
            </a:r>
            <a:r>
              <a:rPr lang="en" sz="1500">
                <a:solidFill>
                  <a:srgbClr val="001D35"/>
                </a:solidFill>
                <a:highlight>
                  <a:srgbClr val="FFFFFF"/>
                </a:highlight>
                <a:latin typeface="Arimo"/>
                <a:ea typeface="Arimo"/>
                <a:cs typeface="Arimo"/>
                <a:sym typeface="Arimo"/>
              </a:rPr>
              <a:t>Vulnerability scans can identify devices with unpatched vulnerabilities that may need to be isolated or removed from the network.</a:t>
            </a:r>
            <a:endParaRPr sz="1500">
              <a:solidFill>
                <a:srgbClr val="001D35"/>
              </a:solidFill>
              <a:highlight>
                <a:srgbClr val="FFFFFF"/>
              </a:highlight>
              <a:latin typeface="Arimo"/>
              <a:ea typeface="Arimo"/>
              <a:cs typeface="Arimo"/>
              <a:sym typeface="Arimo"/>
            </a:endParaRPr>
          </a:p>
          <a:p>
            <a:pPr indent="0" lvl="0" marL="0" rtl="0" algn="l">
              <a:spcBef>
                <a:spcPts val="210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p:tgtEl>
                                          <p:spTgt spid="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p:tgtEl>
                                          <p:spTgt spid="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p:nvPr/>
        </p:nvSpPr>
        <p:spPr>
          <a:xfrm>
            <a:off x="-71325" y="1209975"/>
            <a:ext cx="39705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8"/>
          <p:cNvSpPr txBox="1"/>
          <p:nvPr>
            <p:ph type="ctrTitle"/>
          </p:nvPr>
        </p:nvSpPr>
        <p:spPr>
          <a:xfrm>
            <a:off x="2775600" y="338050"/>
            <a:ext cx="3592800" cy="643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80">
                <a:solidFill>
                  <a:srgbClr val="014A75"/>
                </a:solidFill>
                <a:latin typeface="Arimo Medium"/>
                <a:ea typeface="Arimo Medium"/>
                <a:cs typeface="Arimo Medium"/>
                <a:sym typeface="Arimo Medium"/>
              </a:rPr>
              <a:t>ENDPOINTS</a:t>
            </a:r>
            <a:endParaRPr sz="3680">
              <a:solidFill>
                <a:srgbClr val="014A75"/>
              </a:solidFill>
              <a:latin typeface="Arimo Medium"/>
              <a:ea typeface="Arimo Medium"/>
              <a:cs typeface="Arimo Medium"/>
              <a:sym typeface="Arimo Medium"/>
            </a:endParaRPr>
          </a:p>
        </p:txBody>
      </p:sp>
      <p:sp>
        <p:nvSpPr>
          <p:cNvPr id="103" name="Google Shape;103;p18"/>
          <p:cNvSpPr txBox="1"/>
          <p:nvPr/>
        </p:nvSpPr>
        <p:spPr>
          <a:xfrm>
            <a:off x="233250" y="1543575"/>
            <a:ext cx="2823900" cy="22656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4A473D"/>
              </a:buClr>
              <a:buSzPts val="1500"/>
              <a:buFont typeface="Arimo"/>
              <a:buChar char="●"/>
            </a:pPr>
            <a:r>
              <a:rPr lang="en" sz="1500">
                <a:solidFill>
                  <a:srgbClr val="4A473D"/>
                </a:solidFill>
                <a:highlight>
                  <a:srgbClr val="FFFFFF"/>
                </a:highlight>
                <a:latin typeface="Arimo"/>
                <a:ea typeface="Arimo"/>
                <a:cs typeface="Arimo"/>
                <a:sym typeface="Arimo"/>
              </a:rPr>
              <a:t>102.88.69.65</a:t>
            </a:r>
            <a:endParaRPr sz="1500">
              <a:solidFill>
                <a:srgbClr val="4A473D"/>
              </a:solidFill>
              <a:highlight>
                <a:srgbClr val="FFFFFF"/>
              </a:highlight>
              <a:latin typeface="Arimo"/>
              <a:ea typeface="Arimo"/>
              <a:cs typeface="Arimo"/>
              <a:sym typeface="Arimo"/>
            </a:endParaRPr>
          </a:p>
          <a:p>
            <a:pPr indent="-323850" lvl="0" marL="457200" rtl="0" algn="l">
              <a:lnSpc>
                <a:spcPct val="150000"/>
              </a:lnSpc>
              <a:spcBef>
                <a:spcPts val="0"/>
              </a:spcBef>
              <a:spcAft>
                <a:spcPts val="0"/>
              </a:spcAft>
              <a:buClr>
                <a:srgbClr val="4A473D"/>
              </a:buClr>
              <a:buSzPts val="1500"/>
              <a:buFont typeface="Arimo"/>
              <a:buChar char="●"/>
            </a:pPr>
            <a:r>
              <a:rPr lang="en" sz="1500">
                <a:solidFill>
                  <a:srgbClr val="4A473D"/>
                </a:solidFill>
                <a:highlight>
                  <a:srgbClr val="FFFFFF"/>
                </a:highlight>
                <a:latin typeface="Arimo"/>
                <a:ea typeface="Arimo"/>
                <a:cs typeface="Arimo"/>
                <a:sym typeface="Arimo"/>
              </a:rPr>
              <a:t>192.168.1.129</a:t>
            </a:r>
            <a:endParaRPr sz="1500">
              <a:solidFill>
                <a:srgbClr val="4A473D"/>
              </a:solidFill>
              <a:highlight>
                <a:srgbClr val="FFFFFF"/>
              </a:highlight>
              <a:latin typeface="Arimo"/>
              <a:ea typeface="Arimo"/>
              <a:cs typeface="Arimo"/>
              <a:sym typeface="Arimo"/>
            </a:endParaRPr>
          </a:p>
          <a:p>
            <a:pPr indent="-323850" lvl="0" marL="457200" rtl="0" algn="l">
              <a:lnSpc>
                <a:spcPct val="150000"/>
              </a:lnSpc>
              <a:spcBef>
                <a:spcPts val="0"/>
              </a:spcBef>
              <a:spcAft>
                <a:spcPts val="0"/>
              </a:spcAft>
              <a:buClr>
                <a:srgbClr val="4A473D"/>
              </a:buClr>
              <a:buSzPts val="1500"/>
              <a:buFont typeface="Arimo"/>
              <a:buChar char="●"/>
            </a:pPr>
            <a:r>
              <a:rPr lang="en" sz="1500">
                <a:solidFill>
                  <a:srgbClr val="4A473D"/>
                </a:solidFill>
                <a:highlight>
                  <a:srgbClr val="FFFFFF"/>
                </a:highlight>
                <a:latin typeface="Arimo"/>
                <a:ea typeface="Arimo"/>
                <a:cs typeface="Arimo"/>
                <a:sym typeface="Arimo"/>
              </a:rPr>
              <a:t>192.168.1.157</a:t>
            </a:r>
            <a:endParaRPr sz="1500">
              <a:solidFill>
                <a:srgbClr val="4A473D"/>
              </a:solidFill>
              <a:highlight>
                <a:srgbClr val="FFFFFF"/>
              </a:highlight>
              <a:latin typeface="Arimo"/>
              <a:ea typeface="Arimo"/>
              <a:cs typeface="Arimo"/>
              <a:sym typeface="Arimo"/>
            </a:endParaRPr>
          </a:p>
          <a:p>
            <a:pPr indent="-323850" lvl="0" marL="457200" rtl="0" algn="l">
              <a:lnSpc>
                <a:spcPct val="150000"/>
              </a:lnSpc>
              <a:spcBef>
                <a:spcPts val="0"/>
              </a:spcBef>
              <a:spcAft>
                <a:spcPts val="0"/>
              </a:spcAft>
              <a:buClr>
                <a:srgbClr val="4A473D"/>
              </a:buClr>
              <a:buSzPts val="1500"/>
              <a:buFont typeface="Arimo"/>
              <a:buChar char="●"/>
            </a:pPr>
            <a:r>
              <a:rPr lang="en" sz="1500">
                <a:solidFill>
                  <a:srgbClr val="4A473D"/>
                </a:solidFill>
                <a:highlight>
                  <a:srgbClr val="FFFFFF"/>
                </a:highlight>
                <a:latin typeface="Arimo"/>
                <a:ea typeface="Arimo"/>
                <a:cs typeface="Arimo"/>
                <a:sym typeface="Arimo"/>
              </a:rPr>
              <a:t>192.168.56.1</a:t>
            </a:r>
            <a:endParaRPr sz="1500">
              <a:solidFill>
                <a:srgbClr val="4A473D"/>
              </a:solidFill>
              <a:highlight>
                <a:srgbClr val="FFFFFF"/>
              </a:highlight>
              <a:latin typeface="Arimo"/>
              <a:ea typeface="Arimo"/>
              <a:cs typeface="Arimo"/>
              <a:sym typeface="Arimo"/>
            </a:endParaRPr>
          </a:p>
          <a:p>
            <a:pPr indent="-323850" lvl="0" marL="457200" rtl="0" algn="l">
              <a:lnSpc>
                <a:spcPct val="150000"/>
              </a:lnSpc>
              <a:spcBef>
                <a:spcPts val="0"/>
              </a:spcBef>
              <a:spcAft>
                <a:spcPts val="0"/>
              </a:spcAft>
              <a:buClr>
                <a:srgbClr val="4A473D"/>
              </a:buClr>
              <a:buSzPts val="1500"/>
              <a:buFont typeface="Arimo"/>
              <a:buChar char="●"/>
            </a:pPr>
            <a:r>
              <a:rPr lang="en" sz="1500">
                <a:solidFill>
                  <a:srgbClr val="4A473D"/>
                </a:solidFill>
                <a:highlight>
                  <a:srgbClr val="FFFFFF"/>
                </a:highlight>
                <a:latin typeface="Arimo"/>
                <a:ea typeface="Arimo"/>
                <a:cs typeface="Arimo"/>
                <a:sym typeface="Arimo"/>
              </a:rPr>
              <a:t>::1 (3mtt.local)</a:t>
            </a:r>
            <a:endParaRPr sz="1500">
              <a:solidFill>
                <a:srgbClr val="4A473D"/>
              </a:solidFill>
              <a:highlight>
                <a:srgbClr val="FFFFFF"/>
              </a:highlight>
              <a:latin typeface="Arimo"/>
              <a:ea typeface="Arimo"/>
              <a:cs typeface="Arimo"/>
              <a:sym typeface="Arimo"/>
            </a:endParaRPr>
          </a:p>
        </p:txBody>
      </p:sp>
      <p:pic>
        <p:nvPicPr>
          <p:cNvPr id="104" name="Google Shape;104;p18"/>
          <p:cNvPicPr preferRelativeResize="0"/>
          <p:nvPr/>
        </p:nvPicPr>
        <p:blipFill>
          <a:blip r:embed="rId4">
            <a:alphaModFix/>
          </a:blip>
          <a:stretch>
            <a:fillRect/>
          </a:stretch>
        </p:blipFill>
        <p:spPr>
          <a:xfrm>
            <a:off x="4285025" y="1530264"/>
            <a:ext cx="4390000" cy="292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9"/>
          <p:cNvSpPr/>
          <p:nvPr/>
        </p:nvSpPr>
        <p:spPr>
          <a:xfrm>
            <a:off x="-71325" y="1209975"/>
            <a:ext cx="9396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9"/>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9"/>
          <p:cNvSpPr txBox="1"/>
          <p:nvPr>
            <p:ph type="ctrTitle"/>
          </p:nvPr>
        </p:nvSpPr>
        <p:spPr>
          <a:xfrm>
            <a:off x="3505800" y="338050"/>
            <a:ext cx="2132400" cy="643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solidFill>
                  <a:srgbClr val="014A75"/>
                </a:solidFill>
                <a:latin typeface="Arimo Medium"/>
                <a:ea typeface="Arimo Medium"/>
                <a:cs typeface="Arimo Medium"/>
                <a:sym typeface="Arimo Medium"/>
              </a:rPr>
              <a:t>TOOLS</a:t>
            </a:r>
            <a:endParaRPr sz="3200">
              <a:solidFill>
                <a:srgbClr val="014A75"/>
              </a:solidFill>
              <a:latin typeface="Arimo Medium"/>
              <a:ea typeface="Arimo Medium"/>
              <a:cs typeface="Arimo Medium"/>
              <a:sym typeface="Arimo Medium"/>
            </a:endParaRPr>
          </a:p>
        </p:txBody>
      </p:sp>
      <p:sp>
        <p:nvSpPr>
          <p:cNvPr id="112" name="Google Shape;112;p19"/>
          <p:cNvSpPr txBox="1"/>
          <p:nvPr/>
        </p:nvSpPr>
        <p:spPr>
          <a:xfrm>
            <a:off x="160675" y="2256975"/>
            <a:ext cx="4089900" cy="23823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425363"/>
              </a:buClr>
              <a:buSzPts val="2000"/>
              <a:buFont typeface="Georgia"/>
              <a:buChar char="●"/>
            </a:pPr>
            <a:r>
              <a:rPr b="1" lang="en" sz="2000">
                <a:solidFill>
                  <a:srgbClr val="425363"/>
                </a:solidFill>
                <a:highlight>
                  <a:srgbClr val="FFFFFF"/>
                </a:highlight>
                <a:latin typeface="Georgia"/>
                <a:ea typeface="Georgia"/>
                <a:cs typeface="Georgia"/>
                <a:sym typeface="Georgia"/>
              </a:rPr>
              <a:t>Tenable Nessus Essential</a:t>
            </a:r>
            <a:endParaRPr b="1" sz="2000">
              <a:solidFill>
                <a:srgbClr val="425363"/>
              </a:solidFill>
              <a:highlight>
                <a:srgbClr val="FFFFFF"/>
              </a:highlight>
              <a:latin typeface="Georgia"/>
              <a:ea typeface="Georgia"/>
              <a:cs typeface="Georgia"/>
              <a:sym typeface="Georgia"/>
            </a:endParaRPr>
          </a:p>
          <a:p>
            <a:pPr indent="-355600" lvl="0" marL="457200" rtl="0" algn="l">
              <a:lnSpc>
                <a:spcPct val="150000"/>
              </a:lnSpc>
              <a:spcBef>
                <a:spcPts val="0"/>
              </a:spcBef>
              <a:spcAft>
                <a:spcPts val="0"/>
              </a:spcAft>
              <a:buClr>
                <a:srgbClr val="425363"/>
              </a:buClr>
              <a:buSzPts val="2000"/>
              <a:buFont typeface="Georgia"/>
              <a:buChar char="●"/>
            </a:pPr>
            <a:r>
              <a:rPr b="1" lang="en" sz="2000">
                <a:solidFill>
                  <a:srgbClr val="425363"/>
                </a:solidFill>
                <a:highlight>
                  <a:srgbClr val="FFFFFF"/>
                </a:highlight>
                <a:latin typeface="Georgia"/>
                <a:ea typeface="Georgia"/>
                <a:cs typeface="Georgia"/>
                <a:sym typeface="Georgia"/>
              </a:rPr>
              <a:t>LocalHost </a:t>
            </a:r>
            <a:endParaRPr b="1" sz="2000">
              <a:solidFill>
                <a:srgbClr val="425363"/>
              </a:solidFill>
              <a:highlight>
                <a:srgbClr val="FFFFFF"/>
              </a:highlight>
              <a:latin typeface="Georgia"/>
              <a:ea typeface="Georgia"/>
              <a:cs typeface="Georgia"/>
              <a:sym typeface="Georgia"/>
            </a:endParaRPr>
          </a:p>
          <a:p>
            <a:pPr indent="-355600" lvl="0" marL="457200" rtl="0" algn="l">
              <a:lnSpc>
                <a:spcPct val="150000"/>
              </a:lnSpc>
              <a:spcBef>
                <a:spcPts val="0"/>
              </a:spcBef>
              <a:spcAft>
                <a:spcPts val="0"/>
              </a:spcAft>
              <a:buClr>
                <a:srgbClr val="425363"/>
              </a:buClr>
              <a:buSzPts val="2000"/>
              <a:buFont typeface="Georgia"/>
              <a:buChar char="●"/>
            </a:pPr>
            <a:r>
              <a:rPr b="1" lang="en" sz="2000">
                <a:solidFill>
                  <a:srgbClr val="425363"/>
                </a:solidFill>
                <a:highlight>
                  <a:srgbClr val="FFFFFF"/>
                </a:highlight>
                <a:latin typeface="Georgia"/>
                <a:ea typeface="Georgia"/>
                <a:cs typeface="Georgia"/>
                <a:sym typeface="Georgia"/>
              </a:rPr>
              <a:t>Endpoints</a:t>
            </a:r>
            <a:endParaRPr b="1" sz="2000">
              <a:solidFill>
                <a:srgbClr val="425363"/>
              </a:solidFill>
              <a:highlight>
                <a:srgbClr val="FFFFFF"/>
              </a:highlight>
              <a:latin typeface="Georgia"/>
              <a:ea typeface="Georgia"/>
              <a:cs typeface="Georgia"/>
              <a:sym typeface="Georgia"/>
            </a:endParaRPr>
          </a:p>
        </p:txBody>
      </p:sp>
      <p:pic>
        <p:nvPicPr>
          <p:cNvPr id="113" name="Google Shape;113;p19"/>
          <p:cNvPicPr preferRelativeResize="0"/>
          <p:nvPr/>
        </p:nvPicPr>
        <p:blipFill>
          <a:blip r:embed="rId4">
            <a:alphaModFix/>
          </a:blip>
          <a:stretch>
            <a:fillRect/>
          </a:stretch>
        </p:blipFill>
        <p:spPr>
          <a:xfrm>
            <a:off x="4353825" y="1209975"/>
            <a:ext cx="4802625" cy="3561900"/>
          </a:xfrm>
          <a:prstGeom prst="rect">
            <a:avLst/>
          </a:prstGeom>
          <a:solidFill>
            <a:schemeClr val="lt1"/>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0"/>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0"/>
          <p:cNvSpPr txBox="1"/>
          <p:nvPr>
            <p:ph type="ctrTitle"/>
          </p:nvPr>
        </p:nvSpPr>
        <p:spPr>
          <a:xfrm>
            <a:off x="1178225" y="338050"/>
            <a:ext cx="6933000" cy="643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solidFill>
                  <a:srgbClr val="014A75"/>
                </a:solidFill>
                <a:latin typeface="Arimo Medium"/>
                <a:ea typeface="Arimo Medium"/>
                <a:cs typeface="Arimo Medium"/>
                <a:sym typeface="Arimo Medium"/>
              </a:rPr>
              <a:t>VULNERABILITIES BY ENDPOINTS</a:t>
            </a:r>
            <a:endParaRPr sz="3200">
              <a:solidFill>
                <a:srgbClr val="014A75"/>
              </a:solidFill>
              <a:latin typeface="Arimo Medium"/>
              <a:ea typeface="Arimo Medium"/>
              <a:cs typeface="Arimo Medium"/>
              <a:sym typeface="Arimo Medium"/>
            </a:endParaRPr>
          </a:p>
        </p:txBody>
      </p:sp>
      <p:sp>
        <p:nvSpPr>
          <p:cNvPr id="121" name="Google Shape;121;p20"/>
          <p:cNvSpPr txBox="1"/>
          <p:nvPr/>
        </p:nvSpPr>
        <p:spPr>
          <a:xfrm>
            <a:off x="1223850" y="1619775"/>
            <a:ext cx="14601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4A75"/>
                </a:solidFill>
                <a:highlight>
                  <a:srgbClr val="FFFFFF"/>
                </a:highlight>
                <a:latin typeface="Arimo"/>
                <a:ea typeface="Arimo"/>
                <a:cs typeface="Arimo"/>
                <a:sym typeface="Arimo"/>
              </a:rPr>
              <a:t>102.88.69.65</a:t>
            </a:r>
            <a:endParaRPr b="1" sz="1500">
              <a:solidFill>
                <a:srgbClr val="014A75"/>
              </a:solidFill>
              <a:latin typeface="Arimo"/>
              <a:ea typeface="Arimo"/>
              <a:cs typeface="Arimo"/>
              <a:sym typeface="Arimo"/>
            </a:endParaRPr>
          </a:p>
        </p:txBody>
      </p:sp>
      <p:pic>
        <p:nvPicPr>
          <p:cNvPr id="122" name="Google Shape;122;p20"/>
          <p:cNvPicPr preferRelativeResize="0"/>
          <p:nvPr/>
        </p:nvPicPr>
        <p:blipFill>
          <a:blip r:embed="rId4">
            <a:alphaModFix/>
          </a:blip>
          <a:stretch>
            <a:fillRect/>
          </a:stretch>
        </p:blipFill>
        <p:spPr>
          <a:xfrm>
            <a:off x="263825" y="1942325"/>
            <a:ext cx="3448251" cy="2672425"/>
          </a:xfrm>
          <a:prstGeom prst="rect">
            <a:avLst/>
          </a:prstGeom>
          <a:noFill/>
          <a:ln>
            <a:noFill/>
          </a:ln>
        </p:spPr>
      </p:pic>
      <p:pic>
        <p:nvPicPr>
          <p:cNvPr id="123" name="Google Shape;123;p20"/>
          <p:cNvPicPr preferRelativeResize="0"/>
          <p:nvPr/>
        </p:nvPicPr>
        <p:blipFill>
          <a:blip r:embed="rId5">
            <a:alphaModFix/>
          </a:blip>
          <a:stretch>
            <a:fillRect/>
          </a:stretch>
        </p:blipFill>
        <p:spPr>
          <a:xfrm>
            <a:off x="4261650" y="1704675"/>
            <a:ext cx="4261451" cy="2975576"/>
          </a:xfrm>
          <a:prstGeom prst="rect">
            <a:avLst/>
          </a:prstGeom>
          <a:noFill/>
          <a:ln>
            <a:noFill/>
          </a:ln>
        </p:spPr>
      </p:pic>
      <p:sp>
        <p:nvSpPr>
          <p:cNvPr id="124" name="Google Shape;124;p20"/>
          <p:cNvSpPr txBox="1"/>
          <p:nvPr/>
        </p:nvSpPr>
        <p:spPr>
          <a:xfrm>
            <a:off x="5719600" y="1374600"/>
            <a:ext cx="14601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4A75"/>
                </a:solidFill>
                <a:highlight>
                  <a:srgbClr val="FFFFFF"/>
                </a:highlight>
                <a:latin typeface="Arimo"/>
                <a:ea typeface="Arimo"/>
                <a:cs typeface="Arimo"/>
                <a:sym typeface="Arimo"/>
              </a:rPr>
              <a:t>192.168.1.129</a:t>
            </a:r>
            <a:endParaRPr b="1" sz="1500">
              <a:solidFill>
                <a:srgbClr val="014A75"/>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p:nvPr/>
        </p:nvSpPr>
        <p:spPr>
          <a:xfrm>
            <a:off x="-71325" y="1209975"/>
            <a:ext cx="9255000" cy="35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1"/>
          <p:cNvSpPr/>
          <p:nvPr/>
        </p:nvSpPr>
        <p:spPr>
          <a:xfrm>
            <a:off x="0" y="248475"/>
            <a:ext cx="9144000" cy="7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1"/>
          <p:cNvSpPr txBox="1"/>
          <p:nvPr>
            <p:ph type="ctrTitle"/>
          </p:nvPr>
        </p:nvSpPr>
        <p:spPr>
          <a:xfrm>
            <a:off x="1254425" y="338050"/>
            <a:ext cx="6797400" cy="643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solidFill>
                  <a:srgbClr val="014A75"/>
                </a:solidFill>
                <a:latin typeface="Arimo Medium"/>
                <a:ea typeface="Arimo Medium"/>
                <a:cs typeface="Arimo Medium"/>
                <a:sym typeface="Arimo Medium"/>
              </a:rPr>
              <a:t>VULNERABILITIES BY ENDPOINTS</a:t>
            </a:r>
            <a:endParaRPr sz="3200">
              <a:solidFill>
                <a:srgbClr val="014A75"/>
              </a:solidFill>
              <a:latin typeface="Arimo Medium"/>
              <a:ea typeface="Arimo Medium"/>
              <a:cs typeface="Arimo Medium"/>
              <a:sym typeface="Arimo Medium"/>
            </a:endParaRPr>
          </a:p>
        </p:txBody>
      </p:sp>
      <p:sp>
        <p:nvSpPr>
          <p:cNvPr id="132" name="Google Shape;132;p21"/>
          <p:cNvSpPr txBox="1"/>
          <p:nvPr/>
        </p:nvSpPr>
        <p:spPr>
          <a:xfrm>
            <a:off x="1300050" y="1238775"/>
            <a:ext cx="14601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4A75"/>
                </a:solidFill>
                <a:highlight>
                  <a:srgbClr val="FFFFFF"/>
                </a:highlight>
              </a:rPr>
              <a:t>192.168.1.157</a:t>
            </a:r>
            <a:endParaRPr b="1" sz="1500">
              <a:solidFill>
                <a:srgbClr val="014A75"/>
              </a:solidFill>
            </a:endParaRPr>
          </a:p>
        </p:txBody>
      </p:sp>
      <p:sp>
        <p:nvSpPr>
          <p:cNvPr id="133" name="Google Shape;133;p21"/>
          <p:cNvSpPr txBox="1"/>
          <p:nvPr/>
        </p:nvSpPr>
        <p:spPr>
          <a:xfrm>
            <a:off x="5719600" y="1222200"/>
            <a:ext cx="14601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4A75"/>
                </a:solidFill>
                <a:highlight>
                  <a:srgbClr val="FFFFFF"/>
                </a:highlight>
                <a:latin typeface="Arimo"/>
                <a:ea typeface="Arimo"/>
                <a:cs typeface="Arimo"/>
                <a:sym typeface="Arimo"/>
              </a:rPr>
              <a:t>192.168.56.1</a:t>
            </a:r>
            <a:endParaRPr b="1" sz="1500">
              <a:solidFill>
                <a:srgbClr val="014A75"/>
              </a:solidFill>
              <a:latin typeface="Arimo"/>
              <a:ea typeface="Arimo"/>
              <a:cs typeface="Arimo"/>
              <a:sym typeface="Arimo"/>
            </a:endParaRPr>
          </a:p>
        </p:txBody>
      </p:sp>
      <p:pic>
        <p:nvPicPr>
          <p:cNvPr id="134" name="Google Shape;134;p21"/>
          <p:cNvPicPr preferRelativeResize="0"/>
          <p:nvPr/>
        </p:nvPicPr>
        <p:blipFill>
          <a:blip r:embed="rId4">
            <a:alphaModFix/>
          </a:blip>
          <a:stretch>
            <a:fillRect/>
          </a:stretch>
        </p:blipFill>
        <p:spPr>
          <a:xfrm>
            <a:off x="4343500" y="1609100"/>
            <a:ext cx="4361425" cy="3005125"/>
          </a:xfrm>
          <a:prstGeom prst="rect">
            <a:avLst/>
          </a:prstGeom>
          <a:noFill/>
          <a:ln>
            <a:noFill/>
          </a:ln>
        </p:spPr>
      </p:pic>
      <p:pic>
        <p:nvPicPr>
          <p:cNvPr id="135" name="Google Shape;135;p21"/>
          <p:cNvPicPr preferRelativeResize="0"/>
          <p:nvPr/>
        </p:nvPicPr>
        <p:blipFill>
          <a:blip r:embed="rId5">
            <a:alphaModFix/>
          </a:blip>
          <a:stretch>
            <a:fillRect/>
          </a:stretch>
        </p:blipFill>
        <p:spPr>
          <a:xfrm>
            <a:off x="263825" y="1609100"/>
            <a:ext cx="3951050" cy="30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